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5"/>
  </p:sldMasterIdLst>
  <p:notesMasterIdLst>
    <p:notesMasterId r:id="rId74"/>
  </p:notesMasterIdLst>
  <p:sldIdLst>
    <p:sldId id="256" r:id="rId6"/>
    <p:sldId id="260" r:id="rId7"/>
    <p:sldId id="261" r:id="rId8"/>
    <p:sldId id="303" r:id="rId9"/>
    <p:sldId id="262" r:id="rId10"/>
    <p:sldId id="305" r:id="rId11"/>
    <p:sldId id="306" r:id="rId12"/>
    <p:sldId id="307" r:id="rId13"/>
    <p:sldId id="308" r:id="rId14"/>
    <p:sldId id="309" r:id="rId15"/>
    <p:sldId id="310" r:id="rId16"/>
    <p:sldId id="311" r:id="rId17"/>
    <p:sldId id="312" r:id="rId18"/>
    <p:sldId id="313" r:id="rId19"/>
    <p:sldId id="314" r:id="rId20"/>
    <p:sldId id="315" r:id="rId21"/>
    <p:sldId id="316" r:id="rId22"/>
    <p:sldId id="317" r:id="rId23"/>
    <p:sldId id="318" r:id="rId24"/>
    <p:sldId id="319" r:id="rId25"/>
    <p:sldId id="320" r:id="rId26"/>
    <p:sldId id="362" r:id="rId27"/>
    <p:sldId id="322" r:id="rId28"/>
    <p:sldId id="323" r:id="rId29"/>
    <p:sldId id="325" r:id="rId30"/>
    <p:sldId id="326" r:id="rId31"/>
    <p:sldId id="327" r:id="rId32"/>
    <p:sldId id="328" r:id="rId33"/>
    <p:sldId id="329" r:id="rId34"/>
    <p:sldId id="331" r:id="rId35"/>
    <p:sldId id="332" r:id="rId36"/>
    <p:sldId id="333" r:id="rId37"/>
    <p:sldId id="334" r:id="rId38"/>
    <p:sldId id="335" r:id="rId39"/>
    <p:sldId id="336" r:id="rId40"/>
    <p:sldId id="337" r:id="rId41"/>
    <p:sldId id="338" r:id="rId42"/>
    <p:sldId id="339" r:id="rId43"/>
    <p:sldId id="364" r:id="rId44"/>
    <p:sldId id="365" r:id="rId45"/>
    <p:sldId id="366" r:id="rId46"/>
    <p:sldId id="367" r:id="rId47"/>
    <p:sldId id="4723" r:id="rId48"/>
    <p:sldId id="340" r:id="rId49"/>
    <p:sldId id="341" r:id="rId50"/>
    <p:sldId id="342" r:id="rId51"/>
    <p:sldId id="368" r:id="rId52"/>
    <p:sldId id="4724" r:id="rId53"/>
    <p:sldId id="343" r:id="rId54"/>
    <p:sldId id="346" r:id="rId55"/>
    <p:sldId id="344" r:id="rId56"/>
    <p:sldId id="345" r:id="rId57"/>
    <p:sldId id="347" r:id="rId58"/>
    <p:sldId id="348" r:id="rId59"/>
    <p:sldId id="349" r:id="rId60"/>
    <p:sldId id="350" r:id="rId61"/>
    <p:sldId id="351" r:id="rId62"/>
    <p:sldId id="352" r:id="rId63"/>
    <p:sldId id="353" r:id="rId64"/>
    <p:sldId id="355" r:id="rId65"/>
    <p:sldId id="356" r:id="rId66"/>
    <p:sldId id="357" r:id="rId67"/>
    <p:sldId id="358" r:id="rId68"/>
    <p:sldId id="359" r:id="rId69"/>
    <p:sldId id="4725" r:id="rId70"/>
    <p:sldId id="360" r:id="rId71"/>
    <p:sldId id="4714" r:id="rId72"/>
    <p:sldId id="294" r:id="rId73"/>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7" roundtripDataSignature="AMtx7mi5axjyqKqT9rRxvbu8sbMjVO7oGg=="/>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7538AD-A546-2804-F62D-9454720DD9D4}" name="Anna  Cebrián Prats" initials="AC" userId="S::anna.cebrian@bakertilly.es::9cd35419-3515-45b2-af7b-48419186ad69" providerId="AD"/>
  <p188:author id="{69594AC3-910A-69DC-97BB-1ABB96001A47}" name="Noelia Seguer Avilés" initials="NA" userId="S::noelia.seguer@bakertilly.es::e5c35e0e-9ec7-4175-9b71-2ea623ab4974" providerId="AD"/>
  <p188:author id="{C59AC4E2-2DF4-2C5B-9FE5-112C0590A56C}" name="Haris Retsos" initials="HR" userId="6adecc7594e4818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E7E3F56-BF33-4C08-ABAC-71A4BBD22D4F}">
  <a:tblStyle styleId="{FE7E3F56-BF33-4C08-ABAC-71A4BBD22D4F}"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C800633-F908-41B5-B826-45C3061CE7C5}" styleName="Table_1">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688" autoAdjust="0"/>
  </p:normalViewPr>
  <p:slideViewPr>
    <p:cSldViewPr snapToGrid="0">
      <p:cViewPr varScale="1">
        <p:scale>
          <a:sx n="61" d="100"/>
          <a:sy n="61" d="100"/>
        </p:scale>
        <p:origin x="1314" y="9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notesMaster" Target="notesMasters/notesMaster1.xml"/><Relationship Id="rId79" Type="http://schemas.openxmlformats.org/officeDocument/2006/relationships/viewProps" Target="viewProps.xml"/><Relationship Id="rId5" Type="http://schemas.openxmlformats.org/officeDocument/2006/relationships/slideMaster" Target="slideMasters/slideMaster1.xml"/><Relationship Id="rId61" Type="http://schemas.openxmlformats.org/officeDocument/2006/relationships/slide" Target="slides/slide56.xml"/><Relationship Id="rId82" Type="http://schemas.microsoft.com/office/2016/11/relationships/changesInfo" Target="changesInfos/changesInfo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customschemas.google.com/relationships/presentationmetadata" Target="metadata"/><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83" Type="http://schemas.microsoft.com/office/2018/10/relationships/authors" Target="authors.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Cebrián Prats" userId="9cd35419-3515-45b2-af7b-48419186ad69" providerId="ADAL" clId="{28F0B4CE-9EBF-4458-8708-AD547355BBD3}"/>
    <pc:docChg chg="undo custSel addSld delSld modSld">
      <pc:chgData name="Anna  Cebrián Prats" userId="9cd35419-3515-45b2-af7b-48419186ad69" providerId="ADAL" clId="{28F0B4CE-9EBF-4458-8708-AD547355BBD3}" dt="2026-03-27T14:59:08.243" v="19" actId="20577"/>
      <pc:docMkLst>
        <pc:docMk/>
      </pc:docMkLst>
      <pc:sldChg chg="modNotesTx">
        <pc:chgData name="Anna  Cebrián Prats" userId="9cd35419-3515-45b2-af7b-48419186ad69" providerId="ADAL" clId="{28F0B4CE-9EBF-4458-8708-AD547355BBD3}" dt="2026-03-27T14:57:50.985" v="0" actId="6549"/>
        <pc:sldMkLst>
          <pc:docMk/>
          <pc:sldMk cId="1242104271" sldId="333"/>
        </pc:sldMkLst>
      </pc:sldChg>
      <pc:sldChg chg="modNotesTx">
        <pc:chgData name="Anna  Cebrián Prats" userId="9cd35419-3515-45b2-af7b-48419186ad69" providerId="ADAL" clId="{28F0B4CE-9EBF-4458-8708-AD547355BBD3}" dt="2026-03-27T14:57:53.589" v="1" actId="6549"/>
        <pc:sldMkLst>
          <pc:docMk/>
          <pc:sldMk cId="110477871" sldId="334"/>
        </pc:sldMkLst>
      </pc:sldChg>
      <pc:sldChg chg="modNotesTx">
        <pc:chgData name="Anna  Cebrián Prats" userId="9cd35419-3515-45b2-af7b-48419186ad69" providerId="ADAL" clId="{28F0B4CE-9EBF-4458-8708-AD547355BBD3}" dt="2026-03-27T14:57:57.255" v="2" actId="6549"/>
        <pc:sldMkLst>
          <pc:docMk/>
          <pc:sldMk cId="1299863432" sldId="335"/>
        </pc:sldMkLst>
      </pc:sldChg>
      <pc:sldChg chg="modNotesTx">
        <pc:chgData name="Anna  Cebrián Prats" userId="9cd35419-3515-45b2-af7b-48419186ad69" providerId="ADAL" clId="{28F0B4CE-9EBF-4458-8708-AD547355BBD3}" dt="2026-03-27T14:57:59.389" v="3" actId="6549"/>
        <pc:sldMkLst>
          <pc:docMk/>
          <pc:sldMk cId="2788580201" sldId="336"/>
        </pc:sldMkLst>
      </pc:sldChg>
      <pc:sldChg chg="modNotesTx">
        <pc:chgData name="Anna  Cebrián Prats" userId="9cd35419-3515-45b2-af7b-48419186ad69" providerId="ADAL" clId="{28F0B4CE-9EBF-4458-8708-AD547355BBD3}" dt="2026-03-27T14:58:01.845" v="4" actId="6549"/>
        <pc:sldMkLst>
          <pc:docMk/>
          <pc:sldMk cId="1261039641" sldId="337"/>
        </pc:sldMkLst>
      </pc:sldChg>
      <pc:sldChg chg="modNotesTx">
        <pc:chgData name="Anna  Cebrián Prats" userId="9cd35419-3515-45b2-af7b-48419186ad69" providerId="ADAL" clId="{28F0B4CE-9EBF-4458-8708-AD547355BBD3}" dt="2026-03-27T14:58:05.839" v="5" actId="6549"/>
        <pc:sldMkLst>
          <pc:docMk/>
          <pc:sldMk cId="773443505" sldId="338"/>
        </pc:sldMkLst>
      </pc:sldChg>
      <pc:sldChg chg="modNotesTx">
        <pc:chgData name="Anna  Cebrián Prats" userId="9cd35419-3515-45b2-af7b-48419186ad69" providerId="ADAL" clId="{28F0B4CE-9EBF-4458-8708-AD547355BBD3}" dt="2026-03-27T14:58:29.027" v="12" actId="6549"/>
        <pc:sldMkLst>
          <pc:docMk/>
          <pc:sldMk cId="1893828345" sldId="341"/>
        </pc:sldMkLst>
      </pc:sldChg>
      <pc:sldChg chg="modNotesTx">
        <pc:chgData name="Anna  Cebrián Prats" userId="9cd35419-3515-45b2-af7b-48419186ad69" providerId="ADAL" clId="{28F0B4CE-9EBF-4458-8708-AD547355BBD3}" dt="2026-03-27T14:58:46.884" v="13" actId="6549"/>
        <pc:sldMkLst>
          <pc:docMk/>
          <pc:sldMk cId="631125441" sldId="345"/>
        </pc:sldMkLst>
      </pc:sldChg>
      <pc:sldChg chg="modNotesTx">
        <pc:chgData name="Anna  Cebrián Prats" userId="9cd35419-3515-45b2-af7b-48419186ad69" providerId="ADAL" clId="{28F0B4CE-9EBF-4458-8708-AD547355BBD3}" dt="2026-03-27T14:58:10.026" v="6" actId="6549"/>
        <pc:sldMkLst>
          <pc:docMk/>
          <pc:sldMk cId="4128354968" sldId="364"/>
        </pc:sldMkLst>
      </pc:sldChg>
      <pc:sldChg chg="modNotesTx">
        <pc:chgData name="Anna  Cebrián Prats" userId="9cd35419-3515-45b2-af7b-48419186ad69" providerId="ADAL" clId="{28F0B4CE-9EBF-4458-8708-AD547355BBD3}" dt="2026-03-27T14:58:12.410" v="7" actId="6549"/>
        <pc:sldMkLst>
          <pc:docMk/>
          <pc:sldMk cId="1323294357" sldId="365"/>
        </pc:sldMkLst>
      </pc:sldChg>
      <pc:sldChg chg="modNotesTx">
        <pc:chgData name="Anna  Cebrián Prats" userId="9cd35419-3515-45b2-af7b-48419186ad69" providerId="ADAL" clId="{28F0B4CE-9EBF-4458-8708-AD547355BBD3}" dt="2026-03-27T14:58:14.014" v="8" actId="6549"/>
        <pc:sldMkLst>
          <pc:docMk/>
          <pc:sldMk cId="2774599066" sldId="366"/>
        </pc:sldMkLst>
      </pc:sldChg>
      <pc:sldChg chg="add del modNotesTx">
        <pc:chgData name="Anna  Cebrián Prats" userId="9cd35419-3515-45b2-af7b-48419186ad69" providerId="ADAL" clId="{28F0B4CE-9EBF-4458-8708-AD547355BBD3}" dt="2026-03-27T14:58:19.869" v="11" actId="6549"/>
        <pc:sldMkLst>
          <pc:docMk/>
          <pc:sldMk cId="3256385251" sldId="367"/>
        </pc:sldMkLst>
      </pc:sldChg>
      <pc:sldChg chg="modNotesTx">
        <pc:chgData name="Anna  Cebrián Prats" userId="9cd35419-3515-45b2-af7b-48419186ad69" providerId="ADAL" clId="{28F0B4CE-9EBF-4458-8708-AD547355BBD3}" dt="2026-03-27T14:59:08.243" v="19" actId="20577"/>
        <pc:sldMkLst>
          <pc:docMk/>
          <pc:sldMk cId="2125018479" sldId="471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‹Nº›</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7D522C31-6BC0-DE04-BC61-85DAE6B4200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D7CBC59-6ECE-15F4-FDD7-F223C029DDA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6157D50-5DDC-36F4-13B0-3E37014E4E1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AAAFDE-1063-CE3C-77A2-B3052000018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extLst>
      <p:ext uri="{BB962C8B-B14F-4D97-AF65-F5344CB8AC3E}">
        <p14:creationId xmlns:p14="http://schemas.microsoft.com/office/powerpoint/2010/main" val="2276325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6B93CE3-4E23-E41A-B1B2-97615E54A15F}"/>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55BB969-BB6D-8322-4784-BC3EEAE1D8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7E23505-6BE0-4191-350D-9739A6104E2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71BA262-F13B-3B24-02E1-D6B260D33D6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extLst>
      <p:ext uri="{BB962C8B-B14F-4D97-AF65-F5344CB8AC3E}">
        <p14:creationId xmlns:p14="http://schemas.microsoft.com/office/powerpoint/2010/main" val="3313227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7806A79-8072-F389-C012-E1DB074C4CC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D03BA69-53DB-0046-DB70-5AD4D40B8E2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BE29E38-45DF-879C-83DC-D9715E39EAD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A86133D-486F-6208-8B64-738AB5EC715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12</a:t>
            </a:fld>
            <a:endParaRPr/>
          </a:p>
        </p:txBody>
      </p:sp>
    </p:spTree>
    <p:extLst>
      <p:ext uri="{BB962C8B-B14F-4D97-AF65-F5344CB8AC3E}">
        <p14:creationId xmlns:p14="http://schemas.microsoft.com/office/powerpoint/2010/main" val="18701280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A2C6A27-8732-937C-0627-33BB63386EBB}"/>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F35FE9A-8F43-F238-693B-2FE494DB180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424DE2E-9C4E-1315-5A97-F844589BAB2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07C261B6-BAFB-1989-03FD-4115E0DB73A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13</a:t>
            </a:fld>
            <a:endParaRPr/>
          </a:p>
        </p:txBody>
      </p:sp>
    </p:spTree>
    <p:extLst>
      <p:ext uri="{BB962C8B-B14F-4D97-AF65-F5344CB8AC3E}">
        <p14:creationId xmlns:p14="http://schemas.microsoft.com/office/powerpoint/2010/main" val="17640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BFC496D2-0895-207B-979E-DBD372348EA3}"/>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498D84F-9C25-0EDD-C47B-A9838E3A5FC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C0178FC5-FE68-2F25-7A27-8B05CCE9EB1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CA83212-AF87-6BC3-6CE7-C98C910CA73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14</a:t>
            </a:fld>
            <a:endParaRPr/>
          </a:p>
        </p:txBody>
      </p:sp>
    </p:spTree>
    <p:extLst>
      <p:ext uri="{BB962C8B-B14F-4D97-AF65-F5344CB8AC3E}">
        <p14:creationId xmlns:p14="http://schemas.microsoft.com/office/powerpoint/2010/main" val="24612762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5CE9F8F-96B4-77B3-A39A-08FC3D1B23E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858B00E-D5C5-2F4F-BA06-F9AD8DE8DBA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4856DA4-9F7F-0903-FBD4-9EC3895B188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5CD9A36-906D-3D9F-E5F3-7951534756E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15</a:t>
            </a:fld>
            <a:endParaRPr/>
          </a:p>
        </p:txBody>
      </p:sp>
    </p:spTree>
    <p:extLst>
      <p:ext uri="{BB962C8B-B14F-4D97-AF65-F5344CB8AC3E}">
        <p14:creationId xmlns:p14="http://schemas.microsoft.com/office/powerpoint/2010/main" val="4156656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6ECE301-A29F-7017-B7E9-549DD846B89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DBFB9F7-0789-EDB8-DA4F-10E7916365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81C7CE1-57EF-52C1-9304-74E288A6240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E727D6EA-5934-9858-4196-8C1B001C5CB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16</a:t>
            </a:fld>
            <a:endParaRPr/>
          </a:p>
        </p:txBody>
      </p:sp>
    </p:spTree>
    <p:extLst>
      <p:ext uri="{BB962C8B-B14F-4D97-AF65-F5344CB8AC3E}">
        <p14:creationId xmlns:p14="http://schemas.microsoft.com/office/powerpoint/2010/main" val="9472141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A09C16F-10FE-4A4C-F84E-BE0FC46B69B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81B4486-953E-BC3D-3A41-11CE6088760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B1A39B6-B1EA-45FA-5017-D8756891BF7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0FCCF3BF-08AA-6967-CFEF-08CDE800A47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17</a:t>
            </a:fld>
            <a:endParaRPr/>
          </a:p>
        </p:txBody>
      </p:sp>
    </p:spTree>
    <p:extLst>
      <p:ext uri="{BB962C8B-B14F-4D97-AF65-F5344CB8AC3E}">
        <p14:creationId xmlns:p14="http://schemas.microsoft.com/office/powerpoint/2010/main" val="17480115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B3A6351-320F-5C7B-C216-57B6F98F0CF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21DEADA-E042-9CA7-A2DD-1C53386D284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51BDBAF-D1D5-AA96-3B32-DF9536AA14E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6B4B7A3-A730-03D2-9850-24F265A6350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18</a:t>
            </a:fld>
            <a:endParaRPr/>
          </a:p>
        </p:txBody>
      </p:sp>
    </p:spTree>
    <p:extLst>
      <p:ext uri="{BB962C8B-B14F-4D97-AF65-F5344CB8AC3E}">
        <p14:creationId xmlns:p14="http://schemas.microsoft.com/office/powerpoint/2010/main" val="39341873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FF7F53E-EE78-B17B-4B59-6D8A694BC2B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9714557-6E40-8DC8-90DA-136B3C69024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E4491682-48B5-1CBE-7141-AB6ACA9DA3C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4D1215C-9996-E2CE-4898-F020101533E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19</a:t>
            </a:fld>
            <a:endParaRPr/>
          </a:p>
        </p:txBody>
      </p:sp>
    </p:spTree>
    <p:extLst>
      <p:ext uri="{BB962C8B-B14F-4D97-AF65-F5344CB8AC3E}">
        <p14:creationId xmlns:p14="http://schemas.microsoft.com/office/powerpoint/2010/main" val="880454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1242070-3C58-88F2-6ACD-8B7DAAF6478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D0ECB3A-581E-951C-6223-39896AC7FF1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E47D2EA-2C2A-7B8C-A642-BDE7A572A30B}"/>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60C3E81F-4CDE-2019-0AAA-870E2B8AF35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20</a:t>
            </a:fld>
            <a:endParaRPr/>
          </a:p>
        </p:txBody>
      </p:sp>
    </p:spTree>
    <p:extLst>
      <p:ext uri="{BB962C8B-B14F-4D97-AF65-F5344CB8AC3E}">
        <p14:creationId xmlns:p14="http://schemas.microsoft.com/office/powerpoint/2010/main" val="25855596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73B649A-DFDF-7B9D-C216-D172A587CE3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D295AAF-F496-26E1-2F9A-3A498CCBB7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D6FA691-C35E-5B13-CAD1-94049AD38A4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9732F7CA-1BE1-67B8-D708-65B92435082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21</a:t>
            </a:fld>
            <a:endParaRPr/>
          </a:p>
        </p:txBody>
      </p:sp>
    </p:spTree>
    <p:extLst>
      <p:ext uri="{BB962C8B-B14F-4D97-AF65-F5344CB8AC3E}">
        <p14:creationId xmlns:p14="http://schemas.microsoft.com/office/powerpoint/2010/main" val="24671047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05FB3E1-4723-7936-2CF6-4FB9ADB649E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518D7EE-5ABA-0C10-BE5D-EDBA78952C2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C958FD6-145F-6D32-C9A5-44491E0B2263}"/>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C0B8490-6E66-872E-A4C3-B1BACAD7612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22</a:t>
            </a:fld>
            <a:endParaRPr/>
          </a:p>
        </p:txBody>
      </p:sp>
    </p:spTree>
    <p:extLst>
      <p:ext uri="{BB962C8B-B14F-4D97-AF65-F5344CB8AC3E}">
        <p14:creationId xmlns:p14="http://schemas.microsoft.com/office/powerpoint/2010/main" val="29264717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061C467-ABE4-D09F-B877-D299C7051AC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7CE1873-342A-A0B5-B04F-BEED1FA5127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B4173F3-220D-345F-8212-07C8BFEB4FB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1A304D4-6FBC-7A3C-4A48-38EA5B79BD7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23</a:t>
            </a:fld>
            <a:endParaRPr/>
          </a:p>
        </p:txBody>
      </p:sp>
    </p:spTree>
    <p:extLst>
      <p:ext uri="{BB962C8B-B14F-4D97-AF65-F5344CB8AC3E}">
        <p14:creationId xmlns:p14="http://schemas.microsoft.com/office/powerpoint/2010/main" val="3638715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21757D80-7BFD-80B2-AF38-364E79596672}"/>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774FE08C-70BD-B90F-E869-0DCD46A3A3D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4F364EEC-A2F8-B968-82D8-5FA9FAF46B82}"/>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a:extLst>
              <a:ext uri="{FF2B5EF4-FFF2-40B4-BE49-F238E27FC236}">
                <a16:creationId xmlns:a16="http://schemas.microsoft.com/office/drawing/2014/main" id="{D10A393E-C7BD-50D2-6CA4-919AE96B1233}"/>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24</a:t>
            </a:fld>
            <a:endParaRPr/>
          </a:p>
        </p:txBody>
      </p:sp>
    </p:spTree>
    <p:extLst>
      <p:ext uri="{BB962C8B-B14F-4D97-AF65-F5344CB8AC3E}">
        <p14:creationId xmlns:p14="http://schemas.microsoft.com/office/powerpoint/2010/main" val="2251035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8BDBB67-A873-AF79-2AD3-3141C78BC21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400774A-A2D3-9AF0-1F81-36272DBD9F7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B32E3C7-6EA9-169C-7470-6561EB63627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F3E78EB-A968-E07D-0C2F-99F79C8DBA2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25</a:t>
            </a:fld>
            <a:endParaRPr/>
          </a:p>
        </p:txBody>
      </p:sp>
    </p:spTree>
    <p:extLst>
      <p:ext uri="{BB962C8B-B14F-4D97-AF65-F5344CB8AC3E}">
        <p14:creationId xmlns:p14="http://schemas.microsoft.com/office/powerpoint/2010/main" val="197586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628C512-91DB-54A3-5A55-390017C172E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604AEE9-1884-6D07-BA88-6D187A5B3B7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022F777-3DE1-4BE7-9D63-5A1B9ED51B8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835BB67-E31D-1368-6713-E0684C522B2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26</a:t>
            </a:fld>
            <a:endParaRPr/>
          </a:p>
        </p:txBody>
      </p:sp>
    </p:spTree>
    <p:extLst>
      <p:ext uri="{BB962C8B-B14F-4D97-AF65-F5344CB8AC3E}">
        <p14:creationId xmlns:p14="http://schemas.microsoft.com/office/powerpoint/2010/main" val="18509431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F3E3BB77-0B8F-2920-3BAF-C6A7A2DB455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E2311946-DD74-3E66-1570-6E404CF395A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FADF991-DB47-0E74-BEBF-F3CFCE7DB75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7E8FA49-965B-0611-731B-AB7AB9EA2D6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27</a:t>
            </a:fld>
            <a:endParaRPr/>
          </a:p>
        </p:txBody>
      </p:sp>
    </p:spTree>
    <p:extLst>
      <p:ext uri="{BB962C8B-B14F-4D97-AF65-F5344CB8AC3E}">
        <p14:creationId xmlns:p14="http://schemas.microsoft.com/office/powerpoint/2010/main" val="14393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1F16B64-7B02-DA00-7009-0A52A48799D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34D32BD-EA46-DE75-69A4-F9416A9327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DA76F87-CF4E-9676-5A19-104319BD8CA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EAFC1DF-DCD0-247A-4CD7-8F6D4B65EF5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28</a:t>
            </a:fld>
            <a:endParaRPr/>
          </a:p>
        </p:txBody>
      </p:sp>
    </p:spTree>
    <p:extLst>
      <p:ext uri="{BB962C8B-B14F-4D97-AF65-F5344CB8AC3E}">
        <p14:creationId xmlns:p14="http://schemas.microsoft.com/office/powerpoint/2010/main" val="14638032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4F838198-82C5-FC2A-611A-9A9739F1355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A0AC820-2135-5457-55E5-8673EF78F5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EE29F220-0519-91F5-AF10-0D8778524BF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a:t>REVISAR FORMAT</a:t>
            </a:r>
            <a:endParaRPr dirty="0"/>
          </a:p>
        </p:txBody>
      </p:sp>
      <p:sp>
        <p:nvSpPr>
          <p:cNvPr id="140" name="Google Shape;140;g34519fc2d75_0_0:notes">
            <a:extLst>
              <a:ext uri="{FF2B5EF4-FFF2-40B4-BE49-F238E27FC236}">
                <a16:creationId xmlns:a16="http://schemas.microsoft.com/office/drawing/2014/main" id="{8D59CF2C-CB56-ED86-97F8-A67D81C1965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29</a:t>
            </a:fld>
            <a:endParaRPr/>
          </a:p>
        </p:txBody>
      </p:sp>
    </p:spTree>
    <p:extLst>
      <p:ext uri="{BB962C8B-B14F-4D97-AF65-F5344CB8AC3E}">
        <p14:creationId xmlns:p14="http://schemas.microsoft.com/office/powerpoint/2010/main" val="3446572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4519fc2d75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sz="1200" b="1" i="0" u="none" strike="noStrike" cap="none" dirty="0">
                <a:solidFill>
                  <a:schemeClr val="dk1"/>
                </a:solidFill>
                <a:effectLst/>
                <a:latin typeface="Arial"/>
                <a:ea typeface="Arial"/>
                <a:cs typeface="Arial"/>
                <a:sym typeface="Arial"/>
              </a:rPr>
              <a:t>Sostenibilidad: </a:t>
            </a:r>
            <a:r>
              <a:rPr lang="en-US" sz="1200" b="0" i="0" u="none" strike="noStrike" cap="none" dirty="0">
                <a:solidFill>
                  <a:schemeClr val="dk1"/>
                </a:solidFill>
                <a:effectLst/>
                <a:latin typeface="Arial"/>
                <a:ea typeface="Arial"/>
                <a:cs typeface="Arial"/>
                <a:sym typeface="Arial"/>
              </a:rPr>
              <a:t>Este concepto implica que las actividades humanas deben llevarse a cabo de manera responsable para garantizar que tanto las generaciones actuales como las futuras puedan disfrutar de un medio ambiente saludable.</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La adopción de prácticas sostenibles es fundamental para garantizar un futuro viable, evitando el agotamiento de los recursos y </a:t>
            </a:r>
            <a:r>
              <a:rPr lang="en-US" sz="1200" b="0" i="0" u="none" strike="noStrike" cap="none" dirty="0" err="1">
                <a:solidFill>
                  <a:schemeClr val="dk1"/>
                </a:solidFill>
                <a:effectLst/>
                <a:latin typeface="Arial"/>
                <a:ea typeface="Arial"/>
                <a:cs typeface="Arial"/>
                <a:sym typeface="Arial"/>
              </a:rPr>
              <a:t>minimizando</a:t>
            </a:r>
            <a:r>
              <a:rPr lang="en-US" sz="1200" b="0" i="0" u="none" strike="noStrike" cap="none" dirty="0">
                <a:solidFill>
                  <a:schemeClr val="dk1"/>
                </a:solidFill>
                <a:effectLst/>
                <a:latin typeface="Arial"/>
                <a:ea typeface="Arial"/>
                <a:cs typeface="Arial"/>
                <a:sym typeface="Arial"/>
              </a:rPr>
              <a:t> el impacto negativo sobre la naturaleza. </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Más allá del aspecto medioambiental, la sostenibilidad abarca dimensiones sociales (equidad, inclusión, bienestar de la comunidad) y económicas (viabilidad financiera a largo plazo). </a:t>
            </a:r>
            <a:endParaRPr lang="el-GR" sz="1200" b="0" i="0" u="none" strike="noStrike" cap="none" dirty="0">
              <a:solidFill>
                <a:schemeClr val="dk1"/>
              </a:solidFill>
              <a:effectLst/>
              <a:latin typeface="Arial"/>
              <a:ea typeface="Arial"/>
              <a:cs typeface="Arial"/>
              <a:sym typeface="Arial"/>
            </a:endParaRPr>
          </a:p>
          <a:p>
            <a:endParaRPr lang="en-US" dirty="0"/>
          </a:p>
          <a:p>
            <a:endParaRPr lang="en-US" dirty="0"/>
          </a:p>
          <a:p>
            <a:endParaRPr lang="en-US" dirty="0"/>
          </a:p>
        </p:txBody>
      </p:sp>
      <p:sp>
        <p:nvSpPr>
          <p:cNvPr id="140" name="Google Shape;140;g34519fc2d75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8122624-383D-A07D-CD7F-7D7E01C1409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4F38E8A-046B-163D-5E1B-51B4D2952D1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05B7748-06C1-C7A2-2799-9A1484ED2D4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lvl="0"/>
            <a:r>
              <a:rPr lang="en-GB" sz="1200" b="0" i="0" u="none" strike="noStrike" cap="none" dirty="0">
                <a:solidFill>
                  <a:schemeClr val="dk1"/>
                </a:solidFill>
                <a:effectLst/>
                <a:latin typeface="Arial"/>
                <a:ea typeface="Arial"/>
                <a:cs typeface="Arial"/>
                <a:sym typeface="Arial"/>
              </a:rPr>
              <a:t>Los siguientes ejemplos son relevantes para las artes escénicas</a:t>
            </a:r>
            <a:endParaRPr lang="el-GR" sz="1200" b="0" i="0" u="none" strike="noStrike" cap="none" dirty="0">
              <a:solidFill>
                <a:schemeClr val="dk1"/>
              </a:solidFill>
              <a:effectLst/>
              <a:latin typeface="Arial"/>
              <a:ea typeface="Arial"/>
              <a:cs typeface="Arial"/>
              <a:sym typeface="Arial"/>
            </a:endParaRPr>
          </a:p>
          <a:p>
            <a:pPr lvl="0"/>
            <a:r>
              <a:rPr lang="en-GB" sz="1200" b="0" i="0" u="none" strike="noStrike" cap="none" dirty="0">
                <a:solidFill>
                  <a:schemeClr val="dk1"/>
                </a:solidFill>
                <a:effectLst/>
                <a:latin typeface="Arial"/>
                <a:ea typeface="Arial"/>
                <a:cs typeface="Arial"/>
                <a:sym typeface="Arial"/>
              </a:rPr>
              <a:t>Comprueba siempre los requisitos específicos de tu país</a:t>
            </a:r>
            <a:endParaRPr lang="el-GR" sz="1200" b="0" i="0" u="none" strike="noStrike" cap="none" dirty="0">
              <a:solidFill>
                <a:schemeClr val="dk1"/>
              </a:solidFill>
              <a:effectLst/>
              <a:latin typeface="Arial"/>
              <a:ea typeface="Arial"/>
              <a:cs typeface="Arial"/>
              <a:sym typeface="Arial"/>
            </a:endParaRPr>
          </a:p>
          <a:p>
            <a:pPr lvl="0"/>
            <a:r>
              <a:rPr lang="en-GB" sz="1200" b="0" i="0" u="none" strike="noStrike" cap="none" dirty="0">
                <a:solidFill>
                  <a:schemeClr val="dk1"/>
                </a:solidFill>
                <a:effectLst/>
                <a:latin typeface="Arial"/>
                <a:ea typeface="Arial"/>
                <a:cs typeface="Arial"/>
                <a:sym typeface="Arial"/>
              </a:rPr>
              <a:t>Anime a los estudiantes a considerar estas leyes como obligaciones y oportunidades</a:t>
            </a:r>
            <a:endParaRPr lang="el-GR" sz="1200" b="0" i="0" u="none" strike="noStrike" cap="none" dirty="0">
              <a:solidFill>
                <a:schemeClr val="dk1"/>
              </a:solidFill>
              <a:effectLst/>
              <a:latin typeface="Arial"/>
              <a:ea typeface="Arial"/>
              <a:cs typeface="Arial"/>
              <a:sym typeface="Arial"/>
            </a:endParaRPr>
          </a:p>
          <a:p>
            <a:endParaRPr lang="en-GB" dirty="0"/>
          </a:p>
          <a:p>
            <a:endParaRPr lang="en-US" dirty="0"/>
          </a:p>
        </p:txBody>
      </p:sp>
      <p:sp>
        <p:nvSpPr>
          <p:cNvPr id="140" name="Google Shape;140;g34519fc2d75_0_0:notes">
            <a:extLst>
              <a:ext uri="{FF2B5EF4-FFF2-40B4-BE49-F238E27FC236}">
                <a16:creationId xmlns:a16="http://schemas.microsoft.com/office/drawing/2014/main" id="{5A89A434-4AE5-9E09-2FB0-A0B79BD4247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30</a:t>
            </a:fld>
            <a:endParaRPr/>
          </a:p>
        </p:txBody>
      </p:sp>
    </p:spTree>
    <p:extLst>
      <p:ext uri="{BB962C8B-B14F-4D97-AF65-F5344CB8AC3E}">
        <p14:creationId xmlns:p14="http://schemas.microsoft.com/office/powerpoint/2010/main" val="41671287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4F6AFEA-8796-76F7-0638-FFC49C47EAD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C7EDC6B-F242-868A-4450-900C93B552D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9DE5F38-731F-018C-0001-1ACA2FED0D3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7290803-CC29-2C12-3BF6-D25D1F4E899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31</a:t>
            </a:fld>
            <a:endParaRPr/>
          </a:p>
        </p:txBody>
      </p:sp>
    </p:spTree>
    <p:extLst>
      <p:ext uri="{BB962C8B-B14F-4D97-AF65-F5344CB8AC3E}">
        <p14:creationId xmlns:p14="http://schemas.microsoft.com/office/powerpoint/2010/main" val="2828985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7BB0F69-D139-3B5D-AEAC-29470D9D537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D320023-DEA4-6BA4-33AA-2771FEF2D0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1206702-5153-1B66-B07A-A65A73433B60}"/>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5FAA900-1BB7-C4BB-4013-F5EF48CF738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32</a:t>
            </a:fld>
            <a:endParaRPr/>
          </a:p>
        </p:txBody>
      </p:sp>
    </p:spTree>
    <p:extLst>
      <p:ext uri="{BB962C8B-B14F-4D97-AF65-F5344CB8AC3E}">
        <p14:creationId xmlns:p14="http://schemas.microsoft.com/office/powerpoint/2010/main" val="41914308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B7A3BD8-669D-7E99-794C-8A2985159DAF}"/>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154F24E-1A54-6305-47E9-6DF44FC189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CE2179A7-8DCC-93BD-60FC-3803A5639A3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1DE0E78-16D2-14B3-81BC-2F8D76AC93D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33</a:t>
            </a:fld>
            <a:endParaRPr/>
          </a:p>
        </p:txBody>
      </p:sp>
    </p:spTree>
    <p:extLst>
      <p:ext uri="{BB962C8B-B14F-4D97-AF65-F5344CB8AC3E}">
        <p14:creationId xmlns:p14="http://schemas.microsoft.com/office/powerpoint/2010/main" val="13802901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84B793F-423B-7962-2117-63C260BC840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9FF10D0-AAFD-B293-82DB-8367A195704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8D8B18B-5B55-B042-CDAD-120BD821D71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D915D49-0F5F-0EE1-C1D1-44ECDE6706C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34</a:t>
            </a:fld>
            <a:endParaRPr/>
          </a:p>
        </p:txBody>
      </p:sp>
    </p:spTree>
    <p:extLst>
      <p:ext uri="{BB962C8B-B14F-4D97-AF65-F5344CB8AC3E}">
        <p14:creationId xmlns:p14="http://schemas.microsoft.com/office/powerpoint/2010/main" val="10769527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AD34435-D170-F524-90C8-C165FB806EA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C0F5D70-EFBC-618E-54A4-36187AE546C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7D8318F-5FC7-DA47-34A3-F9594194A99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7CE9A3CE-851B-B06A-A3E4-09FBE2846CB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35</a:t>
            </a:fld>
            <a:endParaRPr/>
          </a:p>
        </p:txBody>
      </p:sp>
    </p:spTree>
    <p:extLst>
      <p:ext uri="{BB962C8B-B14F-4D97-AF65-F5344CB8AC3E}">
        <p14:creationId xmlns:p14="http://schemas.microsoft.com/office/powerpoint/2010/main" val="28316434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D0659D7-FE64-14FC-F9C0-48C117A36C9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6C473116-E678-917F-894F-4451106294B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33E9ACE-BE86-A929-6E0C-BEBD130158E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DD916D91-681F-109C-DFA8-78CFCB36F13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36</a:t>
            </a:fld>
            <a:endParaRPr/>
          </a:p>
        </p:txBody>
      </p:sp>
    </p:spTree>
    <p:extLst>
      <p:ext uri="{BB962C8B-B14F-4D97-AF65-F5344CB8AC3E}">
        <p14:creationId xmlns:p14="http://schemas.microsoft.com/office/powerpoint/2010/main" val="4390277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0573AA3-4FEB-A31C-C61A-66C503502D9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24478D7-EE18-8999-F1EF-C2A0BCDDFBC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36505F6-1591-F406-2499-D1EF3FB3B58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8DADECE-527D-927A-1C8B-D7687922528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37</a:t>
            </a:fld>
            <a:endParaRPr/>
          </a:p>
        </p:txBody>
      </p:sp>
    </p:spTree>
    <p:extLst>
      <p:ext uri="{BB962C8B-B14F-4D97-AF65-F5344CB8AC3E}">
        <p14:creationId xmlns:p14="http://schemas.microsoft.com/office/powerpoint/2010/main" val="2510421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670E09E-0FD7-E54D-6EA6-0AA28D8ED1D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1532C41-062D-5659-3A14-1266A15D0C9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37AC9356-A4D6-8E28-E906-22F09A45030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lang="en-US" dirty="0"/>
          </a:p>
          <a:p>
            <a:endParaRPr dirty="0"/>
          </a:p>
        </p:txBody>
      </p:sp>
      <p:sp>
        <p:nvSpPr>
          <p:cNvPr id="140" name="Google Shape;140;g34519fc2d75_0_0:notes">
            <a:extLst>
              <a:ext uri="{FF2B5EF4-FFF2-40B4-BE49-F238E27FC236}">
                <a16:creationId xmlns:a16="http://schemas.microsoft.com/office/drawing/2014/main" id="{17237933-53A3-C1C9-23FA-801DE8AE45A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38</a:t>
            </a:fld>
            <a:endParaRPr/>
          </a:p>
        </p:txBody>
      </p:sp>
    </p:spTree>
    <p:extLst>
      <p:ext uri="{BB962C8B-B14F-4D97-AF65-F5344CB8AC3E}">
        <p14:creationId xmlns:p14="http://schemas.microsoft.com/office/powerpoint/2010/main" val="528609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D4EAFD4-A48A-D714-50B0-9C478A694C9E}"/>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23A05B6-09A5-0544-3787-E093E97FF45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E378AAB-0A1F-9AFE-F696-748A1661C93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BEB6309C-DB8E-071F-ADBA-82050860D23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39</a:t>
            </a:fld>
            <a:endParaRPr/>
          </a:p>
        </p:txBody>
      </p:sp>
    </p:spTree>
    <p:extLst>
      <p:ext uri="{BB962C8B-B14F-4D97-AF65-F5344CB8AC3E}">
        <p14:creationId xmlns:p14="http://schemas.microsoft.com/office/powerpoint/2010/main" val="232496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742DEE4-D01E-D094-DE28-05C404580D1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B634280-789B-8522-3266-2ACE01B121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2084687-3D8D-6435-3F4A-47386BB019D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GB" sz="1200" b="0" i="0" u="none" strike="noStrike" cap="none" dirty="0">
                <a:solidFill>
                  <a:schemeClr val="dk1"/>
                </a:solidFill>
                <a:effectLst/>
                <a:latin typeface="Arial"/>
                <a:ea typeface="Arial"/>
                <a:cs typeface="Arial"/>
                <a:sym typeface="Arial"/>
              </a:rPr>
              <a:t> Echa un vistazo al documento original:</a:t>
            </a:r>
            <a:br>
              <a:rPr lang="en-GB" sz="1200" b="0" i="0" u="none" strike="noStrike" cap="none" dirty="0">
                <a:solidFill>
                  <a:schemeClr val="dk1"/>
                </a:solidFill>
                <a:effectLst/>
                <a:latin typeface="Arial"/>
                <a:ea typeface="Arial"/>
                <a:cs typeface="Arial"/>
                <a:sym typeface="Arial"/>
              </a:rPr>
            </a:br>
            <a:r>
              <a:rPr lang="en-GB" sz="1200" b="0" i="1" u="none" strike="noStrike" cap="none" dirty="0">
                <a:solidFill>
                  <a:schemeClr val="dk1"/>
                </a:solidFill>
                <a:effectLst/>
                <a:latin typeface="Arial"/>
                <a:ea typeface="Arial"/>
                <a:cs typeface="Arial"/>
                <a:sym typeface="Arial"/>
              </a:rPr>
              <a:t>Informe Brundtland: Nuestro futuro común </a:t>
            </a:r>
            <a:r>
              <a:rPr lang="en-GB" sz="1200" b="0" i="0" u="none" strike="noStrike" cap="none" dirty="0">
                <a:solidFill>
                  <a:schemeClr val="dk1"/>
                </a:solidFill>
                <a:effectLst/>
                <a:latin typeface="Arial"/>
                <a:ea typeface="Arial"/>
                <a:cs typeface="Arial"/>
                <a:sym typeface="Arial"/>
              </a:rPr>
              <a:t>(1987)</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Para comprender plenamente el concepto de desarrollo sostenible, es esencial </a:t>
            </a:r>
            <a:r>
              <a:rPr lang="en-US" sz="1200" b="0" i="0" u="none" strike="noStrike" cap="none" dirty="0" err="1">
                <a:solidFill>
                  <a:schemeClr val="dk1"/>
                </a:solidFill>
                <a:effectLst/>
                <a:latin typeface="Arial"/>
                <a:ea typeface="Arial"/>
                <a:cs typeface="Arial"/>
                <a:sym typeface="Arial"/>
              </a:rPr>
              <a:t>reconocer </a:t>
            </a:r>
            <a:r>
              <a:rPr lang="en-US" sz="1200" b="0" i="0" u="none" strike="noStrike" cap="none" dirty="0">
                <a:solidFill>
                  <a:schemeClr val="dk1"/>
                </a:solidFill>
                <a:effectLst/>
                <a:latin typeface="Arial"/>
                <a:ea typeface="Arial"/>
                <a:cs typeface="Arial"/>
                <a:sym typeface="Arial"/>
              </a:rPr>
              <a:t>que se basa en la intersección de tres pilares clave e interdependientes: el pilar medioambiental, el pilar social y el pilar económico.</a:t>
            </a:r>
            <a:endParaRPr lang="el-GR" sz="1200" b="1"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a:extLst>
              <a:ext uri="{FF2B5EF4-FFF2-40B4-BE49-F238E27FC236}">
                <a16:creationId xmlns:a16="http://schemas.microsoft.com/office/drawing/2014/main" id="{00059836-4942-3D32-10BA-3150819DAD2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extLst>
      <p:ext uri="{BB962C8B-B14F-4D97-AF65-F5344CB8AC3E}">
        <p14:creationId xmlns:p14="http://schemas.microsoft.com/office/powerpoint/2010/main" val="3816957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D1D0D64-1181-02F7-7CAF-DCA76A1870E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B467019-919E-0B8A-C7E3-8B198AF1726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9F9FAFD-6786-7A6E-E066-09BF2DEE449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F528B48-8BA5-D748-C0FD-B20D2509014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40</a:t>
            </a:fld>
            <a:endParaRPr/>
          </a:p>
        </p:txBody>
      </p:sp>
    </p:spTree>
    <p:extLst>
      <p:ext uri="{BB962C8B-B14F-4D97-AF65-F5344CB8AC3E}">
        <p14:creationId xmlns:p14="http://schemas.microsoft.com/office/powerpoint/2010/main" val="39399837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DCF8073-2BB0-A8F0-7999-2C1ACD3D70B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BB1400B-6566-DB42-B295-D89CCF7BF2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B343445-3020-36F5-7176-598006D5157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0286BD6-63B1-76D4-F29F-0053BC5ED58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41</a:t>
            </a:fld>
            <a:endParaRPr/>
          </a:p>
        </p:txBody>
      </p:sp>
    </p:spTree>
    <p:extLst>
      <p:ext uri="{BB962C8B-B14F-4D97-AF65-F5344CB8AC3E}">
        <p14:creationId xmlns:p14="http://schemas.microsoft.com/office/powerpoint/2010/main" val="114009145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252453D-93F8-DD9E-D7EB-E98C00E035EB}"/>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25FE1F0-383B-C1A5-7D13-F08995E4B2B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261E639-6D20-8499-28D4-F0A73E8FBEC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2BE4DE2-0085-6759-E889-FA173371418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42</a:t>
            </a:fld>
            <a:endParaRPr/>
          </a:p>
        </p:txBody>
      </p:sp>
    </p:spTree>
    <p:extLst>
      <p:ext uri="{BB962C8B-B14F-4D97-AF65-F5344CB8AC3E}">
        <p14:creationId xmlns:p14="http://schemas.microsoft.com/office/powerpoint/2010/main" val="174984230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E6B4B-6215-7CD2-BB9C-E4C23CF0170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05698022-D1F1-B77B-3101-06D7360F70F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25A565D-F23D-EA22-31AD-131126CEA058}"/>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F3DD760-9EB7-0C3B-2C73-6D6E510B91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43</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84047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EA02C40F-3CEC-6783-5102-4DDC6E68D8AA}"/>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502BFC02-3A1E-54C5-DA23-E029B54B328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1EA3DA94-D677-4CDE-B457-B056568E4311}"/>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Exploración de estrategias para evaluar y reducir el impacto medioambiental en las artes escénicas.</a:t>
            </a:r>
          </a:p>
          <a:p>
            <a:r>
              <a:rPr lang="en-US" dirty="0"/>
              <a:t>Introducción al ciclo PDCA y al análisis del ciclo de vida (LCA).</a:t>
            </a:r>
          </a:p>
        </p:txBody>
      </p:sp>
      <p:sp>
        <p:nvSpPr>
          <p:cNvPr id="132" name="Google Shape;132;p7:notes">
            <a:extLst>
              <a:ext uri="{FF2B5EF4-FFF2-40B4-BE49-F238E27FC236}">
                <a16:creationId xmlns:a16="http://schemas.microsoft.com/office/drawing/2014/main" id="{7ED5BC59-EB50-6919-DCAD-E9F891BC49C1}"/>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44</a:t>
            </a:fld>
            <a:endParaRPr/>
          </a:p>
        </p:txBody>
      </p:sp>
    </p:spTree>
    <p:extLst>
      <p:ext uri="{BB962C8B-B14F-4D97-AF65-F5344CB8AC3E}">
        <p14:creationId xmlns:p14="http://schemas.microsoft.com/office/powerpoint/2010/main" val="231696466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F5327C8-91BB-3D9C-198A-4E5AA8A368E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9FE0CFF-9A03-3CAB-CF80-CDEA36D5FE4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B0D1E24-51F5-A359-2400-799659750F2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62CD999D-CAB2-9F92-9599-E9CD3A9267DD}"/>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45</a:t>
            </a:fld>
            <a:endParaRPr/>
          </a:p>
        </p:txBody>
      </p:sp>
    </p:spTree>
    <p:extLst>
      <p:ext uri="{BB962C8B-B14F-4D97-AF65-F5344CB8AC3E}">
        <p14:creationId xmlns:p14="http://schemas.microsoft.com/office/powerpoint/2010/main" val="24017505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1E94A08-A778-E9EF-4127-33D58EEB005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BD4C0F2-DE49-B0F7-8504-98A656C236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8D672F8-B176-5D66-D17E-55733D5512C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dirty="0"/>
              <a:t>REVISAR FORMAT</a:t>
            </a:r>
          </a:p>
          <a:p>
            <a:endParaRPr dirty="0"/>
          </a:p>
        </p:txBody>
      </p:sp>
      <p:sp>
        <p:nvSpPr>
          <p:cNvPr id="140" name="Google Shape;140;g34519fc2d75_0_0:notes">
            <a:extLst>
              <a:ext uri="{FF2B5EF4-FFF2-40B4-BE49-F238E27FC236}">
                <a16:creationId xmlns:a16="http://schemas.microsoft.com/office/drawing/2014/main" id="{DBE7F451-0DA6-66AD-ED3B-013D49EDDC6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46</a:t>
            </a:fld>
            <a:endParaRPr/>
          </a:p>
        </p:txBody>
      </p:sp>
    </p:spTree>
    <p:extLst>
      <p:ext uri="{BB962C8B-B14F-4D97-AF65-F5344CB8AC3E}">
        <p14:creationId xmlns:p14="http://schemas.microsoft.com/office/powerpoint/2010/main" val="35963677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46C8867-D212-1C2A-FDF6-473E3FD1FFDA}"/>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7999A296-26AC-5006-35EC-0C38A2D8861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1C15DF7-EB21-3A60-20E6-C58BF090BFD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dirty="0"/>
              <a:t>REVISAR FORMAT</a:t>
            </a:r>
          </a:p>
          <a:p>
            <a:endParaRPr dirty="0"/>
          </a:p>
        </p:txBody>
      </p:sp>
      <p:sp>
        <p:nvSpPr>
          <p:cNvPr id="140" name="Google Shape;140;g34519fc2d75_0_0:notes">
            <a:extLst>
              <a:ext uri="{FF2B5EF4-FFF2-40B4-BE49-F238E27FC236}">
                <a16:creationId xmlns:a16="http://schemas.microsoft.com/office/drawing/2014/main" id="{FE61C808-C4A8-FE37-7928-2C554DD457A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47</a:t>
            </a:fld>
            <a:endParaRPr/>
          </a:p>
        </p:txBody>
      </p:sp>
    </p:spTree>
    <p:extLst>
      <p:ext uri="{BB962C8B-B14F-4D97-AF65-F5344CB8AC3E}">
        <p14:creationId xmlns:p14="http://schemas.microsoft.com/office/powerpoint/2010/main" val="22189413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AAACA-B2E8-6BD0-960C-18B83E7EF48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06CAA24-DBC9-D52E-21E0-93B2CD4FD9F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E2C690E-315F-26DD-0B83-C3297F598D7F}"/>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4C11575E-0768-D850-CCC6-1D9CB6CA716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48</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590425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9AD8FBA-D1F9-B098-9276-E5E05740C7F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EAC69E3-CCE4-5686-049D-5DF416F1D86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9B661C8-8F29-D569-8C07-EC9CEA68893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A00874-9279-9ABC-9112-4C58DE4E629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49</a:t>
            </a:fld>
            <a:endParaRPr/>
          </a:p>
        </p:txBody>
      </p:sp>
    </p:spTree>
    <p:extLst>
      <p:ext uri="{BB962C8B-B14F-4D97-AF65-F5344CB8AC3E}">
        <p14:creationId xmlns:p14="http://schemas.microsoft.com/office/powerpoint/2010/main" val="1500123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4519fc2d75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CB4D24F-BAC6-7E9E-885E-21E5BFAD9CA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F66304E5-F1C3-77BF-4E24-48F669FA939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34EDF74-2C23-4A57-F969-C942C817EA7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558AA01-B06D-40ED-F6F5-7D30867D06F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50</a:t>
            </a:fld>
            <a:endParaRPr/>
          </a:p>
        </p:txBody>
      </p:sp>
    </p:spTree>
    <p:extLst>
      <p:ext uri="{BB962C8B-B14F-4D97-AF65-F5344CB8AC3E}">
        <p14:creationId xmlns:p14="http://schemas.microsoft.com/office/powerpoint/2010/main" val="368756017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9FDB386-9DD6-0CCA-C0E3-F09C41D4C65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DBF70AF-9C76-1126-9598-565A67F8948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52CABEC-C5B4-32E1-CDBA-49DEBC86079B}"/>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B401D8E4-4ABF-A39B-7AC2-571A13B7CCC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51</a:t>
            </a:fld>
            <a:endParaRPr/>
          </a:p>
        </p:txBody>
      </p:sp>
    </p:spTree>
    <p:extLst>
      <p:ext uri="{BB962C8B-B14F-4D97-AF65-F5344CB8AC3E}">
        <p14:creationId xmlns:p14="http://schemas.microsoft.com/office/powerpoint/2010/main" val="19844704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14265BC9-0D5A-6859-9231-585040671B53}"/>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B6630D9-6659-BC26-4347-17F8BE1256C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5615EA51-CF4F-57A0-D255-F82191E43C6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66B2CF3-D505-C226-515F-42BBA23EAEA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52</a:t>
            </a:fld>
            <a:endParaRPr/>
          </a:p>
        </p:txBody>
      </p:sp>
    </p:spTree>
    <p:extLst>
      <p:ext uri="{BB962C8B-B14F-4D97-AF65-F5344CB8AC3E}">
        <p14:creationId xmlns:p14="http://schemas.microsoft.com/office/powerpoint/2010/main" val="299718682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B0797163-97B7-DF08-F59E-5CE5A019C91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F0A38A29-10F3-3E91-1175-C2E0CF5A8D6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753194E-DFE8-74D5-A2BE-85C21FAE8330}"/>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7616917B-2305-9334-2CAB-E92B4FCD38F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53</a:t>
            </a:fld>
            <a:endParaRPr/>
          </a:p>
        </p:txBody>
      </p:sp>
    </p:spTree>
    <p:extLst>
      <p:ext uri="{BB962C8B-B14F-4D97-AF65-F5344CB8AC3E}">
        <p14:creationId xmlns:p14="http://schemas.microsoft.com/office/powerpoint/2010/main" val="206985052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5205A9B-3FFA-0473-0BC6-B54B0316085A}"/>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0AA183B-FA9B-C4BE-BF3F-2A57EF616C9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85E1E89-4679-47B4-3F50-70ADCFFC463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21A7302-F6CB-897D-530C-91F301E7C66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54</a:t>
            </a:fld>
            <a:endParaRPr/>
          </a:p>
        </p:txBody>
      </p:sp>
    </p:spTree>
    <p:extLst>
      <p:ext uri="{BB962C8B-B14F-4D97-AF65-F5344CB8AC3E}">
        <p14:creationId xmlns:p14="http://schemas.microsoft.com/office/powerpoint/2010/main" val="97957630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D2A90EB-AC60-D6D4-BE5E-D7F82E1006C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27EEFEA-CDD4-B42F-8DD7-ABDB25AD28E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9901786-32A8-498D-3BD1-EBC2CD67AD6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FFED387-8D5A-6369-3249-6E326DDED31D}"/>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55</a:t>
            </a:fld>
            <a:endParaRPr/>
          </a:p>
        </p:txBody>
      </p:sp>
    </p:spTree>
    <p:extLst>
      <p:ext uri="{BB962C8B-B14F-4D97-AF65-F5344CB8AC3E}">
        <p14:creationId xmlns:p14="http://schemas.microsoft.com/office/powerpoint/2010/main" val="385190286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B3CCE81-609A-7430-7FAC-0E685FB05A5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004B2EC-59D8-5626-9ED6-09318CC5DEF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C13F0BA-D932-612B-61E0-AD10C2EBB43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1F71F04-7CC8-A9B5-107F-C5DE81023C8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56</a:t>
            </a:fld>
            <a:endParaRPr/>
          </a:p>
        </p:txBody>
      </p:sp>
    </p:spTree>
    <p:extLst>
      <p:ext uri="{BB962C8B-B14F-4D97-AF65-F5344CB8AC3E}">
        <p14:creationId xmlns:p14="http://schemas.microsoft.com/office/powerpoint/2010/main" val="40533221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C5F0C60A-6831-88D5-8CE3-1B12CC1F5CC5}"/>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9D914B82-B53C-9F50-FEC7-53DF0ACF67E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9DAD0152-A30F-4EA3-7CC1-C8FA499CAC20}"/>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Exploración de estrategias para evaluar y reducir el impacto medioambiental en las artes escénicas.</a:t>
            </a:r>
          </a:p>
          <a:p>
            <a:r>
              <a:rPr lang="en-US" dirty="0"/>
              <a:t>Introducción al ciclo PDCA y al análisis del ciclo de vida (LCA).</a:t>
            </a:r>
          </a:p>
        </p:txBody>
      </p:sp>
      <p:sp>
        <p:nvSpPr>
          <p:cNvPr id="132" name="Google Shape;132;p7:notes">
            <a:extLst>
              <a:ext uri="{FF2B5EF4-FFF2-40B4-BE49-F238E27FC236}">
                <a16:creationId xmlns:a16="http://schemas.microsoft.com/office/drawing/2014/main" id="{C037CE4C-E630-5099-6C3F-1A61E3683C6D}"/>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57</a:t>
            </a:fld>
            <a:endParaRPr/>
          </a:p>
        </p:txBody>
      </p:sp>
    </p:spTree>
    <p:extLst>
      <p:ext uri="{BB962C8B-B14F-4D97-AF65-F5344CB8AC3E}">
        <p14:creationId xmlns:p14="http://schemas.microsoft.com/office/powerpoint/2010/main" val="396133749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A1C2A29-87EA-9DC9-6489-3A9B71C91B0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B9FA2D7F-1991-4C5B-E8C9-722DC69F91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A165BA9-6701-AC58-AE97-55CC2F1D669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B5431D9-BC66-3F4B-5AB0-021120E84E5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58</a:t>
            </a:fld>
            <a:endParaRPr/>
          </a:p>
        </p:txBody>
      </p:sp>
    </p:spTree>
    <p:extLst>
      <p:ext uri="{BB962C8B-B14F-4D97-AF65-F5344CB8AC3E}">
        <p14:creationId xmlns:p14="http://schemas.microsoft.com/office/powerpoint/2010/main" val="228525150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572CC6D-553A-06B9-5E99-0DD402BFC5C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014E87D-97D6-5661-17DB-30EFDF70B9B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331902D-88C3-C1C5-C621-AF263C45D21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E609E8F-089B-09EF-FBF1-502BFCAB52D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59</a:t>
            </a:fld>
            <a:endParaRPr/>
          </a:p>
        </p:txBody>
      </p:sp>
    </p:spTree>
    <p:extLst>
      <p:ext uri="{BB962C8B-B14F-4D97-AF65-F5344CB8AC3E}">
        <p14:creationId xmlns:p14="http://schemas.microsoft.com/office/powerpoint/2010/main" val="2919228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D66A5184-DE1C-E9C1-42F8-DEF0222CCD18}"/>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90B8DA24-D16B-C16F-1277-C5B288499B2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EF5D8986-BCDF-D1ED-0B7B-07B55E98F47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EB10EFE0-28F6-5716-05AD-B266CDD9344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extLst>
      <p:ext uri="{BB962C8B-B14F-4D97-AF65-F5344CB8AC3E}">
        <p14:creationId xmlns:p14="http://schemas.microsoft.com/office/powerpoint/2010/main" val="215015595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5AFC772-59D7-24AC-6C6E-C74511465E9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90283FC-335D-3143-C81D-334EB11A56D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9994B82-72FB-5BE0-1BB4-EAB64066595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C3C1079-ADF5-0CD2-57B3-913109DBF3A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60</a:t>
            </a:fld>
            <a:endParaRPr/>
          </a:p>
        </p:txBody>
      </p:sp>
    </p:spTree>
    <p:extLst>
      <p:ext uri="{BB962C8B-B14F-4D97-AF65-F5344CB8AC3E}">
        <p14:creationId xmlns:p14="http://schemas.microsoft.com/office/powerpoint/2010/main" val="255140945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AAF8708-5BFF-5C7C-2764-2F7A386AA35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38530B2-C0F8-5A08-D1AE-BC64CC0AF21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A13E16D-6755-8CCA-D02F-A8DE6AA1899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E87DB67-4022-3633-1B59-7B50B8832D1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61</a:t>
            </a:fld>
            <a:endParaRPr/>
          </a:p>
        </p:txBody>
      </p:sp>
    </p:spTree>
    <p:extLst>
      <p:ext uri="{BB962C8B-B14F-4D97-AF65-F5344CB8AC3E}">
        <p14:creationId xmlns:p14="http://schemas.microsoft.com/office/powerpoint/2010/main" val="259078360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F5BF221-A93C-C1EE-28FA-2859E1FBFED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D8A11DD-B7C4-14C0-0E87-F95DA33CD53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7E75BD3-46BE-0C8A-A75F-7ADA1CDDD4FD}"/>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97BBEA2-7CA8-441A-35E0-08189AA1A87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62</a:t>
            </a:fld>
            <a:endParaRPr/>
          </a:p>
        </p:txBody>
      </p:sp>
    </p:spTree>
    <p:extLst>
      <p:ext uri="{BB962C8B-B14F-4D97-AF65-F5344CB8AC3E}">
        <p14:creationId xmlns:p14="http://schemas.microsoft.com/office/powerpoint/2010/main" val="322744946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4664996B-DC04-81AB-C9C4-E53886FD5CF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C808A43-5535-E126-4613-1B1B81C3CF9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0A1BB01-F04E-49EE-CD26-20DA6323208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567116C-5105-37A9-9FC0-61FD6052B95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63</a:t>
            </a:fld>
            <a:endParaRPr/>
          </a:p>
        </p:txBody>
      </p:sp>
    </p:spTree>
    <p:extLst>
      <p:ext uri="{BB962C8B-B14F-4D97-AF65-F5344CB8AC3E}">
        <p14:creationId xmlns:p14="http://schemas.microsoft.com/office/powerpoint/2010/main" val="354436374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CAF1FFC-5C11-48D2-7D1D-9A260B54314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7996FDD9-613A-3063-7E3A-2823ACFFB27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01FA1C98-460E-B317-590B-110382A4A58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335F24A-8B5E-2B2C-E7AB-2690B79FB7F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64</a:t>
            </a:fld>
            <a:endParaRPr/>
          </a:p>
        </p:txBody>
      </p:sp>
    </p:spTree>
    <p:extLst>
      <p:ext uri="{BB962C8B-B14F-4D97-AF65-F5344CB8AC3E}">
        <p14:creationId xmlns:p14="http://schemas.microsoft.com/office/powerpoint/2010/main" val="670562416"/>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A5B3A-6E2B-63C5-FB5C-4B0727791CD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4DF936D-3FF0-2E38-7DE9-16C5BE3520F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0FE7FA8-DDA3-F857-6A5F-3DB72C8A824B}"/>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226F0A30-20E3-E63A-8A66-65E8953821B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65</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1802325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B86AB44-C1ED-CA52-3FEB-30FB68B4EE12}"/>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D96D346-C04B-05D1-6282-7F0F4AD0F6C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35C14B4-6D28-30F9-F9AA-53500A506BA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056024-0D58-52C1-627F-0E426FA84D7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66</a:t>
            </a:fld>
            <a:endParaRPr/>
          </a:p>
        </p:txBody>
      </p:sp>
    </p:spTree>
    <p:extLst>
      <p:ext uri="{BB962C8B-B14F-4D97-AF65-F5344CB8AC3E}">
        <p14:creationId xmlns:p14="http://schemas.microsoft.com/office/powerpoint/2010/main" val="292251450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Aprovecha este momento para consolidar lo aprendido en el </a:t>
            </a:r>
            <a:r>
              <a:rPr lang="en-US" sz="1100" dirty="0" err="1">
                <a:latin typeface="Calibri" panose="020F0502020204030204" pitchFamily="34" charset="0"/>
                <a:ea typeface="Calibri" panose="020F0502020204030204" pitchFamily="34" charset="0"/>
                <a:cs typeface="Calibri" panose="020F0502020204030204" pitchFamily="34" charset="0"/>
              </a:rPr>
              <a:t>capítulo</a:t>
            </a:r>
            <a:r>
              <a:rPr lang="en-US" sz="1100">
                <a:latin typeface="Calibri" panose="020F0502020204030204" pitchFamily="34" charset="0"/>
                <a:ea typeface="Calibri" panose="020F0502020204030204" pitchFamily="34" charset="0"/>
                <a:cs typeface="Calibri" panose="020F0502020204030204" pitchFamily="34" charset="0"/>
              </a:rPr>
              <a:t> 3.</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67</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0" name="Google Shape;48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AB59904D-B577-CA57-EF75-7067768965A6}"/>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13A138AC-9042-906E-429A-2BE016D365B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0CACF121-C87C-D46D-2D1D-F9EF470F8FB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indent="0"/>
            <a:endParaRPr dirty="0"/>
          </a:p>
        </p:txBody>
      </p:sp>
      <p:sp>
        <p:nvSpPr>
          <p:cNvPr id="150" name="Google Shape;150;g34519fc2d75_0_8:notes">
            <a:extLst>
              <a:ext uri="{FF2B5EF4-FFF2-40B4-BE49-F238E27FC236}">
                <a16:creationId xmlns:a16="http://schemas.microsoft.com/office/drawing/2014/main" id="{67F23129-96C3-390E-8DE7-AB66C331DF5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extLst>
      <p:ext uri="{BB962C8B-B14F-4D97-AF65-F5344CB8AC3E}">
        <p14:creationId xmlns:p14="http://schemas.microsoft.com/office/powerpoint/2010/main" val="33815258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24667AC5-EE90-D8DE-8093-B80F56926F1C}"/>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660222C5-164A-C624-2E1F-ED474169641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F147A6D7-8E47-FA25-7580-7FDFFDB5B97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CA19A9CC-0A89-D781-448C-0EE5246903A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extLst>
      <p:ext uri="{BB962C8B-B14F-4D97-AF65-F5344CB8AC3E}">
        <p14:creationId xmlns:p14="http://schemas.microsoft.com/office/powerpoint/2010/main" val="363255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995EFB94-274E-5FB0-195D-2051F57B896F}"/>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03FF08BA-2948-D4A3-5294-7AA34C67A5D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24B5D07E-794A-951A-9AE4-5EB92CE4CEF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indent="0"/>
            <a:endParaRPr lang="en-US" dirty="0"/>
          </a:p>
        </p:txBody>
      </p:sp>
      <p:sp>
        <p:nvSpPr>
          <p:cNvPr id="150" name="Google Shape;150;g34519fc2d75_0_8:notes">
            <a:extLst>
              <a:ext uri="{FF2B5EF4-FFF2-40B4-BE49-F238E27FC236}">
                <a16:creationId xmlns:a16="http://schemas.microsoft.com/office/drawing/2014/main" id="{C4EA3CDE-1F73-5E07-4137-AD5FC282E7C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extLst>
      <p:ext uri="{BB962C8B-B14F-4D97-AF65-F5344CB8AC3E}">
        <p14:creationId xmlns:p14="http://schemas.microsoft.com/office/powerpoint/2010/main" val="2573460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7" name="Google Shape;17;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8" name="Google Shape;18;p2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2200"/>
            </a:lvl1pPr>
            <a:lvl2pPr marL="0" lvl="1" indent="0" algn="r">
              <a:spcBef>
                <a:spcPts val="0"/>
              </a:spcBef>
              <a:buNone/>
              <a:defRPr sz="2200"/>
            </a:lvl2pPr>
            <a:lvl3pPr marL="0" lvl="2" indent="0" algn="r">
              <a:spcBef>
                <a:spcPts val="0"/>
              </a:spcBef>
              <a:buNone/>
              <a:defRPr sz="2200"/>
            </a:lvl3pPr>
            <a:lvl4pPr marL="0" lvl="3" indent="0" algn="r">
              <a:spcBef>
                <a:spcPts val="0"/>
              </a:spcBef>
              <a:buNone/>
              <a:defRPr sz="2200"/>
            </a:lvl4pPr>
            <a:lvl5pPr marL="0" lvl="4" indent="0" algn="r">
              <a:spcBef>
                <a:spcPts val="0"/>
              </a:spcBef>
              <a:buNone/>
              <a:defRPr sz="2200"/>
            </a:lvl5pPr>
            <a:lvl6pPr marL="0" lvl="5" indent="0" algn="r">
              <a:spcBef>
                <a:spcPts val="0"/>
              </a:spcBef>
              <a:buNone/>
              <a:defRPr sz="2200"/>
            </a:lvl6pPr>
            <a:lvl7pPr marL="0" lvl="6" indent="0" algn="r">
              <a:spcBef>
                <a:spcPts val="0"/>
              </a:spcBef>
              <a:buNone/>
              <a:defRPr sz="2200"/>
            </a:lvl7pPr>
            <a:lvl8pPr marL="0" lvl="7" indent="0" algn="r">
              <a:spcBef>
                <a:spcPts val="0"/>
              </a:spcBef>
              <a:buNone/>
              <a:defRPr sz="2200"/>
            </a:lvl8pPr>
            <a:lvl9pPr marL="0" lvl="8" indent="0" algn="r">
              <a:spcBef>
                <a:spcPts val="0"/>
              </a:spcBef>
              <a:buNone/>
              <a:defRPr sz="2200"/>
            </a:lvl9pPr>
          </a:lstStyle>
          <a:p>
            <a:pPr marL="0" lvl="0" indent="0" algn="r" rtl="0">
              <a:spcBef>
                <a:spcPts val="0"/>
              </a:spcBef>
              <a:spcAft>
                <a:spcPts val="0"/>
              </a:spcAft>
              <a:buNone/>
            </a:pPr>
            <a:fld id="{00000000-1234-1234-1234-123412341234}" type="slidenum">
              <a:rPr lang="en-GB"/>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21"/>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2" name="Google Shape;22;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2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2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2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2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2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8"/>
          <p:cNvSpPr>
            <a:spLocks noGrp="1"/>
          </p:cNvSpPr>
          <p:nvPr>
            <p:ph type="pic" idx="2"/>
          </p:nvPr>
        </p:nvSpPr>
        <p:spPr>
          <a:xfrm>
            <a:off x="1792288" y="612775"/>
            <a:ext cx="5486400" cy="4114800"/>
          </a:xfrm>
          <a:prstGeom prst="rect">
            <a:avLst/>
          </a:prstGeom>
          <a:noFill/>
          <a:ln>
            <a:noFill/>
          </a:ln>
        </p:spPr>
      </p:sp>
      <p:sp>
        <p:nvSpPr>
          <p:cNvPr id="68" name="Google Shape;68;p2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rgbClr val="3F6031"/>
                </a:solidFill>
                <a:latin typeface="Calibri"/>
                <a:ea typeface="Calibri"/>
                <a:cs typeface="Calibri"/>
                <a:sym typeface="Calibri"/>
              </a:defRPr>
            </a:lvl1pPr>
            <a:lvl2pPr marL="0" marR="0" lvl="1" indent="0" algn="r" rtl="0">
              <a:spcBef>
                <a:spcPts val="0"/>
              </a:spcBef>
              <a:buNone/>
              <a:defRPr sz="1200" b="1" i="0" u="none" strike="noStrike" cap="none">
                <a:solidFill>
                  <a:srgbClr val="3F6031"/>
                </a:solidFill>
                <a:latin typeface="Calibri"/>
                <a:ea typeface="Calibri"/>
                <a:cs typeface="Calibri"/>
                <a:sym typeface="Calibri"/>
              </a:defRPr>
            </a:lvl2pPr>
            <a:lvl3pPr marL="0" marR="0" lvl="2" indent="0" algn="r" rtl="0">
              <a:spcBef>
                <a:spcPts val="0"/>
              </a:spcBef>
              <a:buNone/>
              <a:defRPr sz="1200" b="1" i="0" u="none" strike="noStrike" cap="none">
                <a:solidFill>
                  <a:srgbClr val="3F6031"/>
                </a:solidFill>
                <a:latin typeface="Calibri"/>
                <a:ea typeface="Calibri"/>
                <a:cs typeface="Calibri"/>
                <a:sym typeface="Calibri"/>
              </a:defRPr>
            </a:lvl3pPr>
            <a:lvl4pPr marL="0" marR="0" lvl="3" indent="0" algn="r" rtl="0">
              <a:spcBef>
                <a:spcPts val="0"/>
              </a:spcBef>
              <a:buNone/>
              <a:defRPr sz="1200" b="1" i="0" u="none" strike="noStrike" cap="none">
                <a:solidFill>
                  <a:srgbClr val="3F6031"/>
                </a:solidFill>
                <a:latin typeface="Calibri"/>
                <a:ea typeface="Calibri"/>
                <a:cs typeface="Calibri"/>
                <a:sym typeface="Calibri"/>
              </a:defRPr>
            </a:lvl4pPr>
            <a:lvl5pPr marL="0" marR="0" lvl="4" indent="0" algn="r" rtl="0">
              <a:spcBef>
                <a:spcPts val="0"/>
              </a:spcBef>
              <a:buNone/>
              <a:defRPr sz="1200" b="1" i="0" u="none" strike="noStrike" cap="none">
                <a:solidFill>
                  <a:srgbClr val="3F6031"/>
                </a:solidFill>
                <a:latin typeface="Calibri"/>
                <a:ea typeface="Calibri"/>
                <a:cs typeface="Calibri"/>
                <a:sym typeface="Calibri"/>
              </a:defRPr>
            </a:lvl5pPr>
            <a:lvl6pPr marL="0" marR="0" lvl="5" indent="0" algn="r" rtl="0">
              <a:spcBef>
                <a:spcPts val="0"/>
              </a:spcBef>
              <a:buNone/>
              <a:defRPr sz="1200" b="1" i="0" u="none" strike="noStrike" cap="none">
                <a:solidFill>
                  <a:srgbClr val="3F6031"/>
                </a:solidFill>
                <a:latin typeface="Calibri"/>
                <a:ea typeface="Calibri"/>
                <a:cs typeface="Calibri"/>
                <a:sym typeface="Calibri"/>
              </a:defRPr>
            </a:lvl6pPr>
            <a:lvl7pPr marL="0" marR="0" lvl="6" indent="0" algn="r" rtl="0">
              <a:spcBef>
                <a:spcPts val="0"/>
              </a:spcBef>
              <a:buNone/>
              <a:defRPr sz="1200" b="1" i="0" u="none" strike="noStrike" cap="none">
                <a:solidFill>
                  <a:srgbClr val="3F6031"/>
                </a:solidFill>
                <a:latin typeface="Calibri"/>
                <a:ea typeface="Calibri"/>
                <a:cs typeface="Calibri"/>
                <a:sym typeface="Calibri"/>
              </a:defRPr>
            </a:lvl7pPr>
            <a:lvl8pPr marL="0" marR="0" lvl="7" indent="0" algn="r" rtl="0">
              <a:spcBef>
                <a:spcPts val="0"/>
              </a:spcBef>
              <a:buNone/>
              <a:defRPr sz="1200" b="1" i="0" u="none" strike="noStrike" cap="none">
                <a:solidFill>
                  <a:srgbClr val="3F6031"/>
                </a:solidFill>
                <a:latin typeface="Calibri"/>
                <a:ea typeface="Calibri"/>
                <a:cs typeface="Calibri"/>
                <a:sym typeface="Calibri"/>
              </a:defRPr>
            </a:lvl8pPr>
            <a:lvl9pPr marL="0" marR="0" lvl="8" indent="0" algn="r" rtl="0">
              <a:spcBef>
                <a:spcPts val="0"/>
              </a:spcBef>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3.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44.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8.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5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7.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2.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0.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3.jpeg"/></Relationships>
</file>

<file path=ppt/slides/_rels/slide61.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5.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6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7.xml"/><Relationship Id="rId1" Type="http://schemas.openxmlformats.org/officeDocument/2006/relationships/slideLayout" Target="../slideLayouts/slideLayout1.xml"/><Relationship Id="rId6" Type="http://schemas.openxmlformats.org/officeDocument/2006/relationships/image" Target="../media/image25.svg"/><Relationship Id="rId5" Type="http://schemas.openxmlformats.org/officeDocument/2006/relationships/image" Target="../media/image14.png"/><Relationship Id="rId4" Type="http://schemas.openxmlformats.org/officeDocument/2006/relationships/image" Target="../media/image24.svg"/></Relationships>
</file>

<file path=ppt/slides/_rels/slide68.xml.rels><?xml version="1.0" encoding="UTF-8" standalone="yes"?>
<Relationships xmlns="http://schemas.openxmlformats.org/package/2006/relationships"><Relationship Id="rId8" Type="http://schemas.openxmlformats.org/officeDocument/2006/relationships/image" Target="../media/image28.jpg"/><Relationship Id="rId13" Type="http://schemas.openxmlformats.org/officeDocument/2006/relationships/image" Target="../media/image33.jpg"/><Relationship Id="rId3" Type="http://schemas.openxmlformats.org/officeDocument/2006/relationships/image" Target="../media/image2.png"/><Relationship Id="rId7" Type="http://schemas.openxmlformats.org/officeDocument/2006/relationships/image" Target="../media/image27.png"/><Relationship Id="rId12" Type="http://schemas.openxmlformats.org/officeDocument/2006/relationships/image" Target="../media/image32.png"/><Relationship Id="rId17" Type="http://schemas.openxmlformats.org/officeDocument/2006/relationships/image" Target="../media/image37.png"/><Relationship Id="rId2" Type="http://schemas.openxmlformats.org/officeDocument/2006/relationships/notesSlide" Target="../notesSlides/notesSlide68.xml"/><Relationship Id="rId16" Type="http://schemas.openxmlformats.org/officeDocument/2006/relationships/image" Target="../media/image36.png"/><Relationship Id="rId1" Type="http://schemas.openxmlformats.org/officeDocument/2006/relationships/slideLayout" Target="../slideLayouts/slideLayout1.xml"/><Relationship Id="rId6" Type="http://schemas.openxmlformats.org/officeDocument/2006/relationships/image" Target="../media/image26.png"/><Relationship Id="rId11" Type="http://schemas.openxmlformats.org/officeDocument/2006/relationships/image" Target="../media/image31.png"/><Relationship Id="rId5" Type="http://schemas.openxmlformats.org/officeDocument/2006/relationships/image" Target="../media/image3.png"/><Relationship Id="rId15" Type="http://schemas.openxmlformats.org/officeDocument/2006/relationships/image" Target="../media/image35.png"/><Relationship Id="rId10" Type="http://schemas.openxmlformats.org/officeDocument/2006/relationships/image" Target="../media/image30.png"/><Relationship Id="rId4" Type="http://schemas.openxmlformats.org/officeDocument/2006/relationships/image" Target="../media/image4.png"/><Relationship Id="rId9" Type="http://schemas.openxmlformats.org/officeDocument/2006/relationships/image" Target="../media/image29.png"/><Relationship Id="rId14" Type="http://schemas.openxmlformats.org/officeDocument/2006/relationships/image" Target="../media/image34.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Εικόνα που περιέχει κείμενο&#10;&#10;Περιγραφή που δημιουργήθηκε αυτόματα"/>
          <p:cNvPicPr preferRelativeResize="0"/>
          <p:nvPr/>
        </p:nvPicPr>
        <p:blipFill rotWithShape="1">
          <a:blip r:embed="rId3">
            <a:alphaModFix/>
          </a:blip>
          <a:srcRect/>
          <a:stretch/>
        </p:blipFill>
        <p:spPr>
          <a:xfrm>
            <a:off x="7261453" y="834093"/>
            <a:ext cx="7828623" cy="1642407"/>
          </a:xfrm>
          <a:prstGeom prst="rect">
            <a:avLst/>
          </a:prstGeom>
          <a:noFill/>
          <a:ln>
            <a:noFill/>
          </a:ln>
        </p:spPr>
      </p:pic>
      <p:sp>
        <p:nvSpPr>
          <p:cNvPr id="89" name="Google Shape;89;p1"/>
          <p:cNvSpPr/>
          <p:nvPr/>
        </p:nvSpPr>
        <p:spPr>
          <a:xfrm rot="-5400000">
            <a:off x="8390496" y="4139492"/>
            <a:ext cx="15426973" cy="6672166"/>
          </a:xfrm>
          <a:custGeom>
            <a:avLst/>
            <a:gdLst/>
            <a:ahLst/>
            <a:cxnLst/>
            <a:rect l="l" t="t" r="r" b="b"/>
            <a:pathLst>
              <a:path w="15426973" h="6672166" extrusionOk="0">
                <a:moveTo>
                  <a:pt x="0" y="0"/>
                </a:moveTo>
                <a:lnTo>
                  <a:pt x="15426973" y="0"/>
                </a:lnTo>
                <a:lnTo>
                  <a:pt x="15426973" y="6672166"/>
                </a:lnTo>
                <a:lnTo>
                  <a:pt x="0" y="6672166"/>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90" name="Google Shape;90;p1"/>
          <p:cNvSpPr/>
          <p:nvPr/>
        </p:nvSpPr>
        <p:spPr>
          <a:xfrm rot="7923704" flipH="1">
            <a:off x="7693131" y="6689339"/>
            <a:ext cx="15428564" cy="6672854"/>
          </a:xfrm>
          <a:custGeom>
            <a:avLst/>
            <a:gdLst/>
            <a:ahLst/>
            <a:cxnLst/>
            <a:rect l="l" t="t" r="r" b="b"/>
            <a:pathLst>
              <a:path w="15426973" h="6672166" extrusionOk="0">
                <a:moveTo>
                  <a:pt x="0" y="6672166"/>
                </a:moveTo>
                <a:lnTo>
                  <a:pt x="15426973" y="6672166"/>
                </a:lnTo>
                <a:lnTo>
                  <a:pt x="15426973" y="0"/>
                </a:lnTo>
                <a:lnTo>
                  <a:pt x="0" y="0"/>
                </a:lnTo>
                <a:lnTo>
                  <a:pt x="0" y="6672166"/>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91" name="Google Shape;91;p1"/>
          <p:cNvSpPr/>
          <p:nvPr/>
        </p:nvSpPr>
        <p:spPr>
          <a:xfrm>
            <a:off x="-596817" y="-735710"/>
            <a:ext cx="2199515" cy="2199515"/>
          </a:xfrm>
          <a:custGeom>
            <a:avLst/>
            <a:gdLst/>
            <a:ahLst/>
            <a:cxnLst/>
            <a:rect l="l" t="t" r="r" b="b"/>
            <a:pathLst>
              <a:path w="2199515" h="2199515" extrusionOk="0">
                <a:moveTo>
                  <a:pt x="0" y="0"/>
                </a:moveTo>
                <a:lnTo>
                  <a:pt x="2199516" y="0"/>
                </a:lnTo>
                <a:lnTo>
                  <a:pt x="2199516" y="2199515"/>
                </a:lnTo>
                <a:lnTo>
                  <a:pt x="0" y="2199515"/>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92" name="Google Shape;92;p1"/>
          <p:cNvSpPr/>
          <p:nvPr/>
        </p:nvSpPr>
        <p:spPr>
          <a:xfrm>
            <a:off x="12184342" y="7475575"/>
            <a:ext cx="2009598" cy="2009598"/>
          </a:xfrm>
          <a:custGeom>
            <a:avLst/>
            <a:gdLst/>
            <a:ahLst/>
            <a:cxnLst/>
            <a:rect l="l" t="t" r="r" b="b"/>
            <a:pathLst>
              <a:path w="2009598" h="2009598" extrusionOk="0">
                <a:moveTo>
                  <a:pt x="0" y="0"/>
                </a:moveTo>
                <a:lnTo>
                  <a:pt x="2009599" y="0"/>
                </a:lnTo>
                <a:lnTo>
                  <a:pt x="2009599" y="2009599"/>
                </a:lnTo>
                <a:lnTo>
                  <a:pt x="0" y="2009599"/>
                </a:lnTo>
                <a:lnTo>
                  <a:pt x="0" y="0"/>
                </a:lnTo>
                <a:close/>
              </a:path>
            </a:pathLst>
          </a:custGeom>
          <a:blipFill rotWithShape="1">
            <a:blip r:embed="rId6">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93" name="Google Shape;93;p1"/>
          <p:cNvSpPr/>
          <p:nvPr/>
        </p:nvSpPr>
        <p:spPr>
          <a:xfrm>
            <a:off x="1949020" y="194513"/>
            <a:ext cx="4966112" cy="2607924"/>
          </a:xfrm>
          <a:custGeom>
            <a:avLst/>
            <a:gdLst/>
            <a:ahLst/>
            <a:cxnLst/>
            <a:rect l="l" t="t" r="r" b="b"/>
            <a:pathLst>
              <a:path w="8961910" h="4869664" extrusionOk="0">
                <a:moveTo>
                  <a:pt x="0" y="0"/>
                </a:moveTo>
                <a:lnTo>
                  <a:pt x="8961910" y="0"/>
                </a:lnTo>
                <a:lnTo>
                  <a:pt x="8961910" y="4869664"/>
                </a:lnTo>
                <a:lnTo>
                  <a:pt x="0" y="4869664"/>
                </a:lnTo>
                <a:lnTo>
                  <a:pt x="0" y="0"/>
                </a:lnTo>
                <a:close/>
              </a:path>
            </a:pathLst>
          </a:custGeom>
          <a:blipFill rotWithShape="1">
            <a:blip r:embed="rId7">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94" name="Google Shape;94;p1"/>
          <p:cNvSpPr txBox="1"/>
          <p:nvPr/>
        </p:nvSpPr>
        <p:spPr>
          <a:xfrm>
            <a:off x="340866" y="6591300"/>
            <a:ext cx="7356305" cy="1019093"/>
          </a:xfrm>
          <a:prstGeom prst="rect">
            <a:avLst/>
          </a:prstGeom>
          <a:solidFill>
            <a:srgbClr val="FFFFFF"/>
          </a:solidFill>
          <a:ln w="9525"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2700" marR="0" lvl="0" indent="0" algn="l" rtl="0">
              <a:lnSpc>
                <a:spcPct val="57166"/>
              </a:lnSpc>
              <a:spcBef>
                <a:spcPts val="0"/>
              </a:spcBef>
              <a:spcAft>
                <a:spcPts val="0"/>
              </a:spcAft>
              <a:buNone/>
            </a:pPr>
            <a:r>
              <a:rPr lang="es-ES" sz="6000" b="1" noProof="0" dirty="0">
                <a:solidFill>
                  <a:srgbClr val="04A6C2"/>
                </a:solidFill>
                <a:latin typeface="Calibri"/>
                <a:ea typeface="Calibri"/>
                <a:cs typeface="Calibri"/>
                <a:sym typeface="Calibri"/>
              </a:rPr>
              <a:t>Capítulo 3</a:t>
            </a:r>
            <a:r>
              <a:rPr lang="es-ES" sz="4500" b="1" noProof="0" dirty="0">
                <a:solidFill>
                  <a:srgbClr val="04A6C2"/>
                </a:solidFill>
                <a:latin typeface="Calibri"/>
                <a:ea typeface="Calibri"/>
                <a:cs typeface="Calibri"/>
                <a:sym typeface="Calibri"/>
              </a:rPr>
              <a:t> </a:t>
            </a:r>
            <a:endParaRPr lang="es-ES" noProof="0" dirty="0"/>
          </a:p>
          <a:p>
            <a:pPr marL="12700" marR="0" lvl="0" indent="0" algn="l" rtl="0">
              <a:lnSpc>
                <a:spcPct val="114333"/>
              </a:lnSpc>
              <a:spcBef>
                <a:spcPts val="600"/>
              </a:spcBef>
              <a:spcAft>
                <a:spcPts val="0"/>
              </a:spcAft>
              <a:buNone/>
            </a:pPr>
            <a:r>
              <a:rPr lang="es-ES" sz="3000" noProof="0" dirty="0">
                <a:solidFill>
                  <a:srgbClr val="FF0000"/>
                </a:solidFill>
                <a:latin typeface="Calibri"/>
                <a:ea typeface="Calibri"/>
                <a:cs typeface="Calibri"/>
                <a:sym typeface="Calibri"/>
              </a:rPr>
              <a:t> </a:t>
            </a:r>
            <a:endParaRPr lang="es-ES" sz="3000" noProof="0" dirty="0">
              <a:solidFill>
                <a:schemeClr val="dk1"/>
              </a:solidFill>
              <a:latin typeface="Calibri"/>
              <a:ea typeface="Calibri"/>
              <a:cs typeface="Calibri"/>
              <a:sym typeface="Calibri"/>
            </a:endParaRPr>
          </a:p>
          <a:p>
            <a:pPr marL="0" marR="0" lvl="0" indent="0" algn="l" rtl="0">
              <a:spcBef>
                <a:spcPts val="600"/>
              </a:spcBef>
              <a:spcAft>
                <a:spcPts val="0"/>
              </a:spcAft>
              <a:buNone/>
            </a:pPr>
            <a:r>
              <a:rPr lang="es-ES" sz="3000" noProof="0" dirty="0">
                <a:solidFill>
                  <a:srgbClr val="FF0000"/>
                </a:solidFill>
                <a:latin typeface="Calibri"/>
                <a:ea typeface="Calibri"/>
                <a:cs typeface="Calibri"/>
                <a:sym typeface="Calibri"/>
              </a:rPr>
              <a:t> </a:t>
            </a:r>
            <a:endParaRPr lang="es-ES" sz="3000" noProof="0" dirty="0">
              <a:solidFill>
                <a:schemeClr val="dk1"/>
              </a:solidFill>
              <a:latin typeface="Calibri"/>
              <a:ea typeface="Calibri"/>
              <a:cs typeface="Calibri"/>
              <a:sym typeface="Calibri"/>
            </a:endParaRPr>
          </a:p>
          <a:p>
            <a:pPr marL="0" marR="0" lvl="0" indent="0" algn="l" rtl="0">
              <a:spcBef>
                <a:spcPts val="600"/>
              </a:spcBef>
              <a:spcAft>
                <a:spcPts val="0"/>
              </a:spcAft>
              <a:buNone/>
            </a:pPr>
            <a:r>
              <a:rPr lang="es-ES" sz="3000" noProof="0" dirty="0">
                <a:solidFill>
                  <a:srgbClr val="FF0000"/>
                </a:solidFill>
                <a:latin typeface="Calibri"/>
                <a:ea typeface="Calibri"/>
                <a:cs typeface="Calibri"/>
                <a:sym typeface="Calibri"/>
              </a:rPr>
              <a:t> </a:t>
            </a:r>
            <a:endParaRPr lang="es-ES" sz="3000" noProof="0" dirty="0">
              <a:solidFill>
                <a:schemeClr val="dk1"/>
              </a:solidFill>
              <a:latin typeface="Calibri"/>
              <a:ea typeface="Calibri"/>
              <a:cs typeface="Calibri"/>
              <a:sym typeface="Calibri"/>
            </a:endParaRPr>
          </a:p>
        </p:txBody>
      </p:sp>
      <p:sp>
        <p:nvSpPr>
          <p:cNvPr id="95" name="Google Shape;95;p1"/>
          <p:cNvSpPr txBox="1"/>
          <p:nvPr/>
        </p:nvSpPr>
        <p:spPr>
          <a:xfrm>
            <a:off x="340866" y="3645076"/>
            <a:ext cx="11831444" cy="1862048"/>
          </a:xfrm>
          <a:prstGeom prst="rect">
            <a:avLst/>
          </a:prstGeom>
          <a:noFill/>
          <a:ln>
            <a:noFill/>
          </a:ln>
        </p:spPr>
        <p:txBody>
          <a:bodyPr spcFirstLastPara="1" wrap="square" lIns="91425" tIns="45700" rIns="91425" bIns="45700" anchor="t" anchorCtr="0">
            <a:spAutoFit/>
          </a:bodyPr>
          <a:lstStyle/>
          <a:p>
            <a:pPr marL="12700" marR="0" lvl="0" indent="0" algn="l" rtl="0">
              <a:spcBef>
                <a:spcPts val="0"/>
              </a:spcBef>
              <a:spcAft>
                <a:spcPts val="0"/>
              </a:spcAft>
              <a:buNone/>
            </a:pPr>
            <a:r>
              <a:rPr lang="es-ES" sz="6000" b="1" noProof="0" dirty="0">
                <a:solidFill>
                  <a:schemeClr val="dk1"/>
                </a:solidFill>
                <a:latin typeface="Calibri"/>
                <a:ea typeface="Calibri"/>
                <a:cs typeface="Calibri"/>
                <a:sym typeface="Calibri"/>
              </a:rPr>
              <a:t>WP3</a:t>
            </a:r>
            <a:endParaRPr lang="es-ES" noProof="0" dirty="0"/>
          </a:p>
          <a:p>
            <a:pPr marL="12700" marR="0" lvl="0" indent="0" algn="l" rtl="0">
              <a:spcBef>
                <a:spcPts val="1200"/>
              </a:spcBef>
              <a:spcAft>
                <a:spcPts val="0"/>
              </a:spcAft>
              <a:buNone/>
            </a:pPr>
            <a:r>
              <a:rPr lang="es-ES" sz="4500" b="1" noProof="0" dirty="0">
                <a:solidFill>
                  <a:schemeClr val="dk1"/>
                </a:solidFill>
                <a:latin typeface="Calibri"/>
                <a:ea typeface="Calibri"/>
                <a:cs typeface="Calibri"/>
                <a:sym typeface="Calibri"/>
              </a:rPr>
              <a:t>Manual práctico INSPIRE</a:t>
            </a:r>
          </a:p>
        </p:txBody>
      </p:sp>
      <p:sp>
        <p:nvSpPr>
          <p:cNvPr id="96" name="Google Shape;96;p1"/>
          <p:cNvSpPr txBox="1"/>
          <p:nvPr/>
        </p:nvSpPr>
        <p:spPr>
          <a:xfrm>
            <a:off x="340866" y="7130133"/>
            <a:ext cx="11833058" cy="784830"/>
          </a:xfrm>
          <a:prstGeom prst="rect">
            <a:avLst/>
          </a:prstGeom>
          <a:noFill/>
          <a:ln>
            <a:noFill/>
          </a:ln>
        </p:spPr>
        <p:txBody>
          <a:bodyPr spcFirstLastPara="1" wrap="square" lIns="91425" tIns="45700" rIns="91425" bIns="45700" anchor="t" anchorCtr="0">
            <a:spAutoFit/>
          </a:bodyPr>
          <a:lstStyle/>
          <a:p>
            <a:pPr marL="12700" marR="0" lvl="0" indent="0" algn="l" rtl="0">
              <a:spcBef>
                <a:spcPts val="0"/>
              </a:spcBef>
              <a:spcAft>
                <a:spcPts val="0"/>
              </a:spcAft>
              <a:buNone/>
            </a:pPr>
            <a:r>
              <a:rPr lang="es-ES" sz="4500" b="1" noProof="0" dirty="0">
                <a:solidFill>
                  <a:srgbClr val="04A6C2"/>
                </a:solidFill>
                <a:latin typeface="Calibri"/>
                <a:ea typeface="Calibri"/>
                <a:cs typeface="Calibri"/>
                <a:sym typeface="Calibri"/>
              </a:rPr>
              <a:t>Sostenibilidad en las artes escénicas </a:t>
            </a:r>
          </a:p>
        </p:txBody>
      </p:sp>
      <p:sp>
        <p:nvSpPr>
          <p:cNvPr id="97" name="Google Shape;97;p1"/>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1</a:t>
            </a:fld>
            <a:endParaRPr lang="es-ES" noProof="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D2E4EEA-3B43-236F-BEE9-68673D0AA746}"/>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C01E88F-F8AE-D33F-E318-742CFFC1D16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AC787053-E120-C356-3FF7-12C727D3DA55}"/>
              </a:ext>
            </a:extLst>
          </p:cNvPr>
          <p:cNvSpPr/>
          <p:nvPr/>
        </p:nvSpPr>
        <p:spPr>
          <a:xfrm rot="10800000">
            <a:off x="15771900" y="917171"/>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C37E4F7-F08F-CFD3-B3B9-DEC9A80E5F3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10</a:t>
            </a:fld>
            <a:endParaRPr lang="es-ES" noProof="0" dirty="0"/>
          </a:p>
        </p:txBody>
      </p:sp>
      <p:sp>
        <p:nvSpPr>
          <p:cNvPr id="2" name="Google Shape;154;g34519fc2d75_0_8">
            <a:extLst>
              <a:ext uri="{FF2B5EF4-FFF2-40B4-BE49-F238E27FC236}">
                <a16:creationId xmlns:a16="http://schemas.microsoft.com/office/drawing/2014/main" id="{F82F036F-D44A-2B6E-9C30-B4A606B63AE5}"/>
              </a:ext>
            </a:extLst>
          </p:cNvPr>
          <p:cNvSpPr txBox="1"/>
          <p:nvPr/>
        </p:nvSpPr>
        <p:spPr>
          <a:xfrm>
            <a:off x="1722974" y="2537408"/>
            <a:ext cx="13598676" cy="7132681"/>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s-ES" sz="25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E: Medioambiental</a:t>
            </a:r>
            <a:r>
              <a:rPr lang="es-ES" sz="3000" noProof="0" dirty="0">
                <a:solidFill>
                  <a:schemeClr val="dk1"/>
                </a:solidFill>
                <a:latin typeface="Calibri"/>
                <a:ea typeface="Calibri"/>
                <a:cs typeface="Calibri"/>
                <a:sym typeface="Calibri"/>
              </a:rPr>
              <a:t>: gestionar la huella medioambiental</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S:  Social</a:t>
            </a:r>
            <a:r>
              <a:rPr lang="es-ES" sz="3000" noProof="0" dirty="0">
                <a:solidFill>
                  <a:schemeClr val="dk1"/>
                </a:solidFill>
                <a:latin typeface="Calibri"/>
                <a:ea typeface="Calibri"/>
                <a:cs typeface="Calibri"/>
                <a:sym typeface="Calibri"/>
              </a:rPr>
              <a:t>: promover la responsabilidad y la inclusión</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G:  Gobernanza</a:t>
            </a:r>
            <a:r>
              <a:rPr lang="es-ES" sz="3000" noProof="0" dirty="0">
                <a:solidFill>
                  <a:schemeClr val="dk1"/>
                </a:solidFill>
                <a:latin typeface="Calibri"/>
                <a:ea typeface="Calibri"/>
                <a:cs typeface="Calibri"/>
                <a:sym typeface="Calibri"/>
              </a:rPr>
              <a:t>: garantizar la transparencia y la ética</a:t>
            </a:r>
          </a:p>
          <a:p>
            <a:pPr marL="63500" marR="0" lvl="0" algn="just" rtl="0">
              <a:lnSpc>
                <a:spcPct val="150000"/>
              </a:lnSpc>
              <a:spcBef>
                <a:spcPts val="1200"/>
              </a:spcBef>
              <a:spcAft>
                <a:spcPts val="0"/>
              </a:spcAft>
              <a:buClr>
                <a:srgbClr val="04A6C2"/>
              </a:buClr>
              <a:buSzPts val="2500"/>
            </a:pPr>
            <a:endParaRPr lang="es-ES" sz="3000" b="1" i="1" noProof="0" dirty="0">
              <a:solidFill>
                <a:schemeClr val="dk1"/>
              </a:solidFill>
              <a:latin typeface="Calibri"/>
              <a:ea typeface="Calibri"/>
              <a:cs typeface="Calibri"/>
              <a:sym typeface="Calibri"/>
            </a:endParaRPr>
          </a:p>
          <a:p>
            <a:pPr marL="63500" marR="0" lvl="0" algn="just" rtl="0">
              <a:lnSpc>
                <a:spcPct val="150000"/>
              </a:lnSpc>
              <a:spcBef>
                <a:spcPts val="1200"/>
              </a:spcBef>
              <a:spcAft>
                <a:spcPts val="0"/>
              </a:spcAft>
              <a:buClr>
                <a:srgbClr val="04A6C2"/>
              </a:buClr>
              <a:buSzPts val="2500"/>
            </a:pPr>
            <a:r>
              <a:rPr lang="es-ES" sz="3000" b="1" i="1" noProof="0" dirty="0">
                <a:solidFill>
                  <a:schemeClr val="dk1"/>
                </a:solidFill>
                <a:latin typeface="Calibri"/>
                <a:ea typeface="Calibri"/>
                <a:cs typeface="Calibri"/>
                <a:sym typeface="Calibri"/>
              </a:rPr>
              <a:t>Origen: </a:t>
            </a:r>
            <a:r>
              <a:rPr lang="es-ES" sz="3000" noProof="0" dirty="0">
                <a:solidFill>
                  <a:schemeClr val="dk1"/>
                </a:solidFill>
                <a:latin typeface="Calibri"/>
                <a:ea typeface="Calibri"/>
                <a:cs typeface="Calibri"/>
                <a:sym typeface="Calibri"/>
              </a:rPr>
              <a:t>sector empresarial y de inversión → ahora se utiliza en los sectores público y sin ánimo de lucro</a:t>
            </a:r>
          </a:p>
          <a:p>
            <a:pPr marL="63500" marR="0" lvl="0" algn="just" rtl="0">
              <a:lnSpc>
                <a:spcPct val="150000"/>
              </a:lnSpc>
              <a:spcBef>
                <a:spcPts val="1200"/>
              </a:spcBef>
              <a:spcAft>
                <a:spcPts val="0"/>
              </a:spcAft>
              <a:buClr>
                <a:srgbClr val="04A6C2"/>
              </a:buClr>
              <a:buSzPts val="2500"/>
            </a:pPr>
            <a:r>
              <a:rPr lang="es-ES" sz="3000" b="1" i="1" noProof="0" dirty="0">
                <a:solidFill>
                  <a:schemeClr val="dk1"/>
                </a:solidFill>
                <a:latin typeface="Calibri"/>
                <a:ea typeface="Calibri"/>
                <a:cs typeface="Calibri"/>
                <a:sym typeface="Calibri"/>
              </a:rPr>
              <a:t>Relevancia: </a:t>
            </a:r>
            <a:r>
              <a:rPr lang="es-ES" sz="3000" noProof="0" dirty="0">
                <a:solidFill>
                  <a:schemeClr val="dk1"/>
                </a:solidFill>
                <a:latin typeface="Calibri"/>
                <a:ea typeface="Calibri"/>
                <a:cs typeface="Calibri"/>
                <a:sym typeface="Calibri"/>
              </a:rPr>
              <a:t>Ayuda a las entidades culturales a operar de manera responsable y a garantizar un apoyo a largo plazo</a:t>
            </a:r>
          </a:p>
        </p:txBody>
      </p:sp>
      <p:sp>
        <p:nvSpPr>
          <p:cNvPr id="3" name="Google Shape;155;g34519fc2d75_0_8">
            <a:extLst>
              <a:ext uri="{FF2B5EF4-FFF2-40B4-BE49-F238E27FC236}">
                <a16:creationId xmlns:a16="http://schemas.microsoft.com/office/drawing/2014/main" id="{0CC23DE2-42B7-5F8A-8CEF-E62F83E4873C}"/>
              </a:ext>
            </a:extLst>
          </p:cNvPr>
          <p:cNvSpPr txBox="1"/>
          <p:nvPr/>
        </p:nvSpPr>
        <p:spPr>
          <a:xfrm>
            <a:off x="7530050" y="1437458"/>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Más allá del TBL: modelo ESG</a:t>
            </a:r>
          </a:p>
        </p:txBody>
      </p:sp>
    </p:spTree>
    <p:extLst>
      <p:ext uri="{BB962C8B-B14F-4D97-AF65-F5344CB8AC3E}">
        <p14:creationId xmlns:p14="http://schemas.microsoft.com/office/powerpoint/2010/main" val="1287052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D3A7D94E-4425-F534-85FA-759AF307C5A0}"/>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54767DE-0099-8A52-0480-127C5782138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2F53E06F-4264-B8BD-A503-6DA356E0427F}"/>
              </a:ext>
            </a:extLst>
          </p:cNvPr>
          <p:cNvSpPr/>
          <p:nvPr/>
        </p:nvSpPr>
        <p:spPr>
          <a:xfrm rot="10800000">
            <a:off x="15939550" y="1238751"/>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AAB7C9C-01C2-C864-8901-FB6B101567B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11</a:t>
            </a:fld>
            <a:endParaRPr lang="es-ES" noProof="0" dirty="0"/>
          </a:p>
        </p:txBody>
      </p:sp>
      <p:sp>
        <p:nvSpPr>
          <p:cNvPr id="2" name="Google Shape;154;g34519fc2d75_0_8">
            <a:extLst>
              <a:ext uri="{FF2B5EF4-FFF2-40B4-BE49-F238E27FC236}">
                <a16:creationId xmlns:a16="http://schemas.microsoft.com/office/drawing/2014/main" id="{B9C6D84B-681F-9461-3AFC-464041883B62}"/>
              </a:ext>
            </a:extLst>
          </p:cNvPr>
          <p:cNvSpPr txBox="1"/>
          <p:nvPr/>
        </p:nvSpPr>
        <p:spPr>
          <a:xfrm>
            <a:off x="1336525" y="2678131"/>
            <a:ext cx="15163800" cy="57476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s-ES" sz="25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Función: </a:t>
            </a:r>
            <a:r>
              <a:rPr lang="es-ES" sz="3000" noProof="0" dirty="0">
                <a:solidFill>
                  <a:schemeClr val="dk1"/>
                </a:solidFill>
                <a:latin typeface="Calibri"/>
                <a:ea typeface="Calibri"/>
                <a:cs typeface="Calibri"/>
                <a:sym typeface="Calibri"/>
              </a:rPr>
              <a:t>El arte educa, inspira y transforma la sociedad</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En las artes escénicas: catalizador de la concienciación y el cambio sostenible</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Calibri"/>
                <a:ea typeface="Calibri"/>
                <a:cs typeface="Calibri"/>
                <a:sym typeface="Calibri"/>
              </a:rPr>
              <a:t>Impactos clave:</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Promover la diversidad cultural y la preservación del patrimonio.</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Promover la reflexión social a través del arte. </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Fomentar la inclusión</a:t>
            </a:r>
          </a:p>
        </p:txBody>
      </p:sp>
      <p:sp>
        <p:nvSpPr>
          <p:cNvPr id="3" name="Google Shape;155;g34519fc2d75_0_8">
            <a:extLst>
              <a:ext uri="{FF2B5EF4-FFF2-40B4-BE49-F238E27FC236}">
                <a16:creationId xmlns:a16="http://schemas.microsoft.com/office/drawing/2014/main" id="{C22B7837-9041-E78B-9FBD-D8AE1BCEE748}"/>
              </a:ext>
            </a:extLst>
          </p:cNvPr>
          <p:cNvSpPr txBox="1"/>
          <p:nvPr/>
        </p:nvSpPr>
        <p:spPr>
          <a:xfrm>
            <a:off x="10336187" y="1685840"/>
            <a:ext cx="638915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Dimensión cultural</a:t>
            </a:r>
          </a:p>
        </p:txBody>
      </p:sp>
    </p:spTree>
    <p:extLst>
      <p:ext uri="{BB962C8B-B14F-4D97-AF65-F5344CB8AC3E}">
        <p14:creationId xmlns:p14="http://schemas.microsoft.com/office/powerpoint/2010/main" val="2127437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76E056D-1BE3-5407-E86E-ADBC7CF38CD4}"/>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459AE13-D2D9-A943-3CE1-C8F50D2E8E3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FB0ECAC-66EF-2CB7-9BC6-78367B41C70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12</a:t>
            </a:fld>
            <a:endParaRPr lang="es-ES" noProof="0" dirty="0"/>
          </a:p>
        </p:txBody>
      </p:sp>
      <p:sp>
        <p:nvSpPr>
          <p:cNvPr id="2" name="Google Shape;154;g34519fc2d75_0_8">
            <a:extLst>
              <a:ext uri="{FF2B5EF4-FFF2-40B4-BE49-F238E27FC236}">
                <a16:creationId xmlns:a16="http://schemas.microsoft.com/office/drawing/2014/main" id="{6733DE8A-FD85-657E-0BD9-A674BE974DC8}"/>
              </a:ext>
            </a:extLst>
          </p:cNvPr>
          <p:cNvSpPr txBox="1"/>
          <p:nvPr/>
        </p:nvSpPr>
        <p:spPr>
          <a:xfrm>
            <a:off x="1336525" y="2678131"/>
            <a:ext cx="15163800" cy="470894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Resumen de los principales hitos mundiales que han dado forma a los conceptos de sostenibilidad, desde las primeras conferencias medioambientales hasta los marcos corporativos y culturales modernos</a:t>
            </a: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Objetivo: </a:t>
            </a:r>
            <a:r>
              <a:rPr lang="es-ES" sz="3000" noProof="0" dirty="0">
                <a:solidFill>
                  <a:schemeClr val="dk1"/>
                </a:solidFill>
                <a:latin typeface="Calibri"/>
                <a:ea typeface="Calibri"/>
                <a:cs typeface="Calibri"/>
                <a:sym typeface="Calibri"/>
              </a:rPr>
              <a:t>Fomentar la reflexión sobre cómo cada década influyó en las prácticas artísticas, la financiación, la participación del público y las infraestructuras</a:t>
            </a:r>
          </a:p>
        </p:txBody>
      </p:sp>
      <p:sp>
        <p:nvSpPr>
          <p:cNvPr id="3" name="Google Shape;155;g34519fc2d75_0_8">
            <a:extLst>
              <a:ext uri="{FF2B5EF4-FFF2-40B4-BE49-F238E27FC236}">
                <a16:creationId xmlns:a16="http://schemas.microsoft.com/office/drawing/2014/main" id="{FADD38B5-AED6-9F4A-1D5F-FB3BD1805974}"/>
              </a:ext>
            </a:extLst>
          </p:cNvPr>
          <p:cNvSpPr txBox="1"/>
          <p:nvPr/>
        </p:nvSpPr>
        <p:spPr>
          <a:xfrm>
            <a:off x="2713526" y="1376997"/>
            <a:ext cx="1185015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Historia y evolución de la sostenibilidad</a:t>
            </a:r>
          </a:p>
        </p:txBody>
      </p:sp>
      <p:sp>
        <p:nvSpPr>
          <p:cNvPr id="4" name="Google Shape;153;g34519fc2d75_0_8">
            <a:extLst>
              <a:ext uri="{FF2B5EF4-FFF2-40B4-BE49-F238E27FC236}">
                <a16:creationId xmlns:a16="http://schemas.microsoft.com/office/drawing/2014/main" id="{00E04AE0-46AD-0858-D599-10C76CE873AE}"/>
              </a:ext>
            </a:extLst>
          </p:cNvPr>
          <p:cNvSpPr/>
          <p:nvPr/>
        </p:nvSpPr>
        <p:spPr>
          <a:xfrm rot="10800000">
            <a:off x="1064125" y="137699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97701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1A98B02-ABDA-2F8B-A11E-DE7989CFA55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82AE95C-CE71-636A-8906-AFE951D3DC3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C7F1CE-938F-B5BA-3FFD-A9CD55AD864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13</a:t>
            </a:fld>
            <a:endParaRPr lang="es-ES" noProof="0" dirty="0"/>
          </a:p>
        </p:txBody>
      </p:sp>
      <p:sp>
        <p:nvSpPr>
          <p:cNvPr id="2" name="Google Shape;154;g34519fc2d75_0_8">
            <a:extLst>
              <a:ext uri="{FF2B5EF4-FFF2-40B4-BE49-F238E27FC236}">
                <a16:creationId xmlns:a16="http://schemas.microsoft.com/office/drawing/2014/main" id="{EA02AF46-AAA9-9EA7-5155-2AD58514A3A5}"/>
              </a:ext>
            </a:extLst>
          </p:cNvPr>
          <p:cNvSpPr txBox="1"/>
          <p:nvPr/>
        </p:nvSpPr>
        <p:spPr>
          <a:xfrm>
            <a:off x="1336525" y="2678131"/>
            <a:ext cx="15163800" cy="655560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Conferencia de Estocolmo </a:t>
            </a:r>
            <a:r>
              <a:rPr lang="es-ES" sz="3000" noProof="0" dirty="0">
                <a:solidFill>
                  <a:schemeClr val="dk1"/>
                </a:solidFill>
                <a:latin typeface="Calibri"/>
                <a:ea typeface="Calibri"/>
                <a:cs typeface="Calibri"/>
                <a:sym typeface="Calibri"/>
              </a:rPr>
              <a:t>sobre el Medio Ambiente Humano: primer evento mundial sobre sostenibilidad</a:t>
            </a: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b="1"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Nacimiento del concepto de desarrollo sostenible</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Calibri"/>
                <a:ea typeface="Calibri"/>
                <a:cs typeface="Calibri"/>
                <a:sym typeface="Calibri"/>
              </a:rPr>
              <a:t>	Informe Brundtland</a:t>
            </a:r>
            <a:r>
              <a:rPr lang="es-ES" sz="3000" noProof="0" dirty="0">
                <a:solidFill>
                  <a:schemeClr val="dk1"/>
                </a:solidFill>
                <a:latin typeface="Calibri"/>
                <a:ea typeface="Calibri"/>
                <a:cs typeface="Calibri"/>
                <a:sym typeface="Calibri"/>
              </a:rPr>
              <a:t>: </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«Satisfacer las necesidades del presente sin comprometer la capacidad delas generaciones 	futuras para satisfacer sus propias necesidades».</a:t>
            </a:r>
          </a:p>
        </p:txBody>
      </p:sp>
      <p:sp>
        <p:nvSpPr>
          <p:cNvPr id="3" name="Google Shape;155;g34519fc2d75_0_8">
            <a:extLst>
              <a:ext uri="{FF2B5EF4-FFF2-40B4-BE49-F238E27FC236}">
                <a16:creationId xmlns:a16="http://schemas.microsoft.com/office/drawing/2014/main" id="{CE47729E-7440-A16F-F971-A11E02A35631}"/>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rgbClr val="0070C0"/>
                </a:solidFill>
                <a:latin typeface="Calibri"/>
                <a:ea typeface="Calibri"/>
                <a:cs typeface="Calibri"/>
                <a:sym typeface="Calibri"/>
              </a:rPr>
              <a:t>Años 70</a:t>
            </a:r>
          </a:p>
        </p:txBody>
      </p:sp>
      <p:sp>
        <p:nvSpPr>
          <p:cNvPr id="4" name="Google Shape;155;g34519fc2d75_0_8">
            <a:extLst>
              <a:ext uri="{FF2B5EF4-FFF2-40B4-BE49-F238E27FC236}">
                <a16:creationId xmlns:a16="http://schemas.microsoft.com/office/drawing/2014/main" id="{7B98684C-CC95-84AC-B142-E90BF220241D}"/>
              </a:ext>
            </a:extLst>
          </p:cNvPr>
          <p:cNvSpPr txBox="1"/>
          <p:nvPr/>
        </p:nvSpPr>
        <p:spPr>
          <a:xfrm>
            <a:off x="2189366" y="4821637"/>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rgbClr val="0070C0"/>
                </a:solidFill>
                <a:latin typeface="Calibri"/>
                <a:ea typeface="Calibri"/>
                <a:cs typeface="Calibri"/>
                <a:sym typeface="Calibri"/>
              </a:rPr>
              <a:t>Años 80</a:t>
            </a:r>
          </a:p>
        </p:txBody>
      </p:sp>
    </p:spTree>
    <p:extLst>
      <p:ext uri="{BB962C8B-B14F-4D97-AF65-F5344CB8AC3E}">
        <p14:creationId xmlns:p14="http://schemas.microsoft.com/office/powerpoint/2010/main" val="2742693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0971F81-34C6-51D4-A921-9FFBA360B67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C734DD66-8F61-0DEF-D546-B9599308FEF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09352113-4794-3890-4094-F0F2FD6E7E8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14</a:t>
            </a:fld>
            <a:endParaRPr lang="es-ES" noProof="0" dirty="0"/>
          </a:p>
        </p:txBody>
      </p:sp>
      <p:sp>
        <p:nvSpPr>
          <p:cNvPr id="2" name="Google Shape;154;g34519fc2d75_0_8">
            <a:extLst>
              <a:ext uri="{FF2B5EF4-FFF2-40B4-BE49-F238E27FC236}">
                <a16:creationId xmlns:a16="http://schemas.microsoft.com/office/drawing/2014/main" id="{247EA113-B7D4-9F00-F426-96319AD905B3}"/>
              </a:ext>
            </a:extLst>
          </p:cNvPr>
          <p:cNvSpPr txBox="1"/>
          <p:nvPr/>
        </p:nvSpPr>
        <p:spPr>
          <a:xfrm>
            <a:off x="1368609" y="3135278"/>
            <a:ext cx="15163800" cy="4016444"/>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Cumbre de la Tierra </a:t>
            </a:r>
            <a:r>
              <a:rPr lang="es-ES" sz="3000" noProof="0" dirty="0">
                <a:solidFill>
                  <a:schemeClr val="dk1"/>
                </a:solidFill>
                <a:latin typeface="Calibri"/>
                <a:ea typeface="Calibri"/>
                <a:cs typeface="Calibri"/>
                <a:sym typeface="Calibri"/>
              </a:rPr>
              <a:t>(Río de Janeiro) – Agenda 21: primer plan de acción global para el desarrollo sostenible, en el que se integran los principios de  sostenibilidad en las políticas públicas</a:t>
            </a: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Protocolo de Kioto</a:t>
            </a:r>
            <a:r>
              <a:rPr lang="es-ES" sz="3000" noProof="0" dirty="0">
                <a:solidFill>
                  <a:schemeClr val="dk1"/>
                </a:solidFill>
                <a:latin typeface="Calibri"/>
                <a:ea typeface="Calibri"/>
                <a:cs typeface="Calibri"/>
                <a:sym typeface="Calibri"/>
              </a:rPr>
              <a:t>: primer acuerdo vinculante para reducir las emisiones de gases de efecto invernadero</a:t>
            </a:r>
          </a:p>
        </p:txBody>
      </p:sp>
      <p:sp>
        <p:nvSpPr>
          <p:cNvPr id="3" name="Google Shape;155;g34519fc2d75_0_8">
            <a:extLst>
              <a:ext uri="{FF2B5EF4-FFF2-40B4-BE49-F238E27FC236}">
                <a16:creationId xmlns:a16="http://schemas.microsoft.com/office/drawing/2014/main" id="{59964426-5FA7-FE65-6A4B-AF3E8B3F9767}"/>
              </a:ext>
            </a:extLst>
          </p:cNvPr>
          <p:cNvSpPr txBox="1"/>
          <p:nvPr/>
        </p:nvSpPr>
        <p:spPr>
          <a:xfrm>
            <a:off x="2078165" y="2128493"/>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rgbClr val="0070C0"/>
                </a:solidFill>
                <a:latin typeface="Calibri"/>
                <a:ea typeface="Calibri"/>
                <a:cs typeface="Calibri"/>
                <a:sym typeface="Calibri"/>
              </a:rPr>
              <a:t>Años 90</a:t>
            </a:r>
          </a:p>
        </p:txBody>
      </p:sp>
    </p:spTree>
    <p:extLst>
      <p:ext uri="{BB962C8B-B14F-4D97-AF65-F5344CB8AC3E}">
        <p14:creationId xmlns:p14="http://schemas.microsoft.com/office/powerpoint/2010/main" val="721577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A9346CB-EAC7-BDED-7462-E18971EB72B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385D067-0F5B-22F0-8C13-0B45C7338C6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CEE9B9F-6DC5-23C3-99A7-2FB9C94F056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15</a:t>
            </a:fld>
            <a:endParaRPr lang="es-ES" noProof="0" dirty="0"/>
          </a:p>
        </p:txBody>
      </p:sp>
      <p:sp>
        <p:nvSpPr>
          <p:cNvPr id="2" name="Google Shape;154;g34519fc2d75_0_8">
            <a:extLst>
              <a:ext uri="{FF2B5EF4-FFF2-40B4-BE49-F238E27FC236}">
                <a16:creationId xmlns:a16="http://schemas.microsoft.com/office/drawing/2014/main" id="{1AABF5FA-2C9D-86B3-5072-DA9222B2C30A}"/>
              </a:ext>
            </a:extLst>
          </p:cNvPr>
          <p:cNvSpPr txBox="1"/>
          <p:nvPr/>
        </p:nvSpPr>
        <p:spPr>
          <a:xfrm>
            <a:off x="1336525" y="2822509"/>
            <a:ext cx="15163800" cy="50167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Cumbre del Milenio</a:t>
            </a:r>
            <a:r>
              <a:rPr lang="es-ES" sz="3000" noProof="0" dirty="0">
                <a:solidFill>
                  <a:schemeClr val="dk1"/>
                </a:solidFill>
                <a:latin typeface="Calibri"/>
                <a:ea typeface="Calibri"/>
                <a:cs typeface="Calibri"/>
                <a:sym typeface="Calibri"/>
              </a:rPr>
              <a:t>: Objetivos de Desarrollo del Milenio (ODM) para 2015: reducción de la pobreza, salud, educación, igualdad de género, medio ambiente</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Se formaliza el concepto de </a:t>
            </a:r>
            <a:r>
              <a:rPr lang="es-ES" sz="3000" b="1" noProof="0" dirty="0">
                <a:solidFill>
                  <a:schemeClr val="dk1"/>
                </a:solidFill>
                <a:latin typeface="Calibri"/>
                <a:ea typeface="Calibri"/>
                <a:cs typeface="Calibri"/>
                <a:sym typeface="Calibri"/>
              </a:rPr>
              <a:t>economía circular</a:t>
            </a:r>
            <a:endParaRPr lang="es-ES" sz="30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La responsabilidad social corporativa </a:t>
            </a:r>
            <a:r>
              <a:rPr lang="es-ES" sz="3000" noProof="0" dirty="0">
                <a:solidFill>
                  <a:schemeClr val="dk1"/>
                </a:solidFill>
                <a:latin typeface="Calibri"/>
                <a:ea typeface="Calibri"/>
                <a:cs typeface="Calibri"/>
                <a:sym typeface="Calibri"/>
              </a:rPr>
              <a:t>(RSC) se perfila como clave para la sostenibilidad empresarial</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La Convención de la UNESCO </a:t>
            </a:r>
            <a:r>
              <a:rPr lang="es-ES" sz="3000" noProof="0" dirty="0">
                <a:solidFill>
                  <a:schemeClr val="dk1"/>
                </a:solidFill>
                <a:latin typeface="Calibri"/>
                <a:ea typeface="Calibri"/>
                <a:cs typeface="Calibri"/>
                <a:sym typeface="Calibri"/>
              </a:rPr>
              <a:t>vincula la diversidad cultural y el desarrollo sostenible</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Se consolida el concepto de </a:t>
            </a:r>
            <a:r>
              <a:rPr lang="es-ES" sz="3000" b="1" noProof="0" dirty="0">
                <a:solidFill>
                  <a:schemeClr val="dk1"/>
                </a:solidFill>
                <a:latin typeface="Calibri"/>
                <a:ea typeface="Calibri"/>
                <a:cs typeface="Calibri"/>
                <a:sym typeface="Calibri"/>
              </a:rPr>
              <a:t>huella de carbono</a:t>
            </a:r>
          </a:p>
        </p:txBody>
      </p:sp>
      <p:sp>
        <p:nvSpPr>
          <p:cNvPr id="3" name="Google Shape;155;g34519fc2d75_0_8">
            <a:extLst>
              <a:ext uri="{FF2B5EF4-FFF2-40B4-BE49-F238E27FC236}">
                <a16:creationId xmlns:a16="http://schemas.microsoft.com/office/drawing/2014/main" id="{179FE766-B605-E321-87C3-3BC403027BFB}"/>
              </a:ext>
            </a:extLst>
          </p:cNvPr>
          <p:cNvSpPr txBox="1"/>
          <p:nvPr/>
        </p:nvSpPr>
        <p:spPr>
          <a:xfrm>
            <a:off x="1900365" y="1983609"/>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i="1" noProof="0" dirty="0">
                <a:solidFill>
                  <a:srgbClr val="0070C0"/>
                </a:solidFill>
                <a:latin typeface="Calibri"/>
                <a:ea typeface="Calibri"/>
                <a:cs typeface="Calibri"/>
                <a:sym typeface="Calibri"/>
              </a:rPr>
              <a:t>2000</a:t>
            </a:r>
          </a:p>
        </p:txBody>
      </p:sp>
    </p:spTree>
    <p:extLst>
      <p:ext uri="{BB962C8B-B14F-4D97-AF65-F5344CB8AC3E}">
        <p14:creationId xmlns:p14="http://schemas.microsoft.com/office/powerpoint/2010/main" val="1105990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5DA97C2-740B-D4FB-F02C-2849C31B988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BE3FFCA-1A2B-36F4-0054-FAD381AE554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1EC66C2-A231-F267-0189-816EAC121AC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16</a:t>
            </a:fld>
            <a:endParaRPr lang="es-ES" noProof="0" dirty="0"/>
          </a:p>
        </p:txBody>
      </p:sp>
      <p:sp>
        <p:nvSpPr>
          <p:cNvPr id="2" name="Google Shape;154;g34519fc2d75_0_8">
            <a:extLst>
              <a:ext uri="{FF2B5EF4-FFF2-40B4-BE49-F238E27FC236}">
                <a16:creationId xmlns:a16="http://schemas.microsoft.com/office/drawing/2014/main" id="{C6C7EBC7-44DC-9D71-7A42-A8E65A267509}"/>
              </a:ext>
            </a:extLst>
          </p:cNvPr>
          <p:cNvSpPr txBox="1"/>
          <p:nvPr/>
        </p:nvSpPr>
        <p:spPr>
          <a:xfrm>
            <a:off x="1336525" y="2678131"/>
            <a:ext cx="15163800" cy="4862829"/>
          </a:xfrm>
          <a:prstGeom prst="rect">
            <a:avLst/>
          </a:prstGeom>
          <a:noFill/>
          <a:ln>
            <a:noFill/>
          </a:ln>
        </p:spPr>
        <p:txBody>
          <a:bodyPr spcFirstLastPara="1" wrap="square" lIns="91425" tIns="45700" rIns="91425" bIns="45700" anchor="t" anchorCtr="0">
            <a:spAutoFit/>
          </a:bodyPr>
          <a:lstStyle/>
          <a:p>
            <a:pPr marL="622300" lvl="0" indent="-558800" algn="just">
              <a:lnSpc>
                <a:spcPct val="150000"/>
              </a:lnSpc>
              <a:spcBef>
                <a:spcPts val="1200"/>
              </a:spcBef>
              <a:buClr>
                <a:srgbClr val="04A6C2"/>
              </a:buClr>
              <a:buSzPts val="2500"/>
              <a:buFont typeface="Noto Sans Symbols"/>
              <a:buChar char="⮚"/>
            </a:pPr>
            <a:r>
              <a:rPr lang="es-ES" sz="3000" b="1" noProof="0" dirty="0">
                <a:solidFill>
                  <a:schemeClr val="dk1"/>
                </a:solidFill>
                <a:latin typeface="Calibri"/>
                <a:ea typeface="Calibri"/>
                <a:cs typeface="Calibri"/>
                <a:sym typeface="Calibri"/>
              </a:rPr>
              <a:t>ISO 26000: </a:t>
            </a:r>
            <a:r>
              <a:rPr lang="es-ES" sz="3000" noProof="0" dirty="0">
                <a:solidFill>
                  <a:schemeClr val="dk1"/>
                </a:solidFill>
                <a:latin typeface="Calibri"/>
                <a:ea typeface="Calibri"/>
                <a:cs typeface="Calibri"/>
                <a:sym typeface="Calibri"/>
              </a:rPr>
              <a:t>Norma de responsabilidad social: norma internacional que orienta a las organizaciones en materia de prácticas sostenibles.</a:t>
            </a: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noProof="0" dirty="0">
              <a:solidFill>
                <a:schemeClr val="dk1"/>
              </a:solidFill>
              <a:latin typeface="Calibri"/>
              <a:ea typeface="Calibri"/>
              <a:cs typeface="Calibri"/>
              <a:sym typeface="Calibri"/>
            </a:endParaRPr>
          </a:p>
          <a:p>
            <a:pPr marL="622300" lvl="0" indent="-558800" algn="just">
              <a:lnSpc>
                <a:spcPct val="150000"/>
              </a:lnSpc>
              <a:spcBef>
                <a:spcPts val="1200"/>
              </a:spcBef>
              <a:buClr>
                <a:srgbClr val="04A6C2"/>
              </a:buClr>
              <a:buSzPts val="2500"/>
              <a:buFont typeface="Noto Sans Symbols"/>
              <a:buChar char="⮚"/>
            </a:pPr>
            <a:r>
              <a:rPr lang="es-ES" sz="3000" b="1" noProof="0" dirty="0">
                <a:solidFill>
                  <a:schemeClr val="dk1"/>
                </a:solidFill>
                <a:latin typeface="Calibri"/>
                <a:ea typeface="Calibri"/>
                <a:cs typeface="Calibri"/>
              </a:rPr>
              <a:t>Conferencia de las Naciones Unidas sobre el Desarrollo Sostenible, Río de Janeiro</a:t>
            </a:r>
            <a:r>
              <a:rPr lang="es-ES" sz="3000" noProof="0" dirty="0">
                <a:solidFill>
                  <a:schemeClr val="dk1"/>
                </a:solidFill>
                <a:latin typeface="Calibri"/>
                <a:ea typeface="Calibri"/>
                <a:cs typeface="Calibri"/>
                <a:sym typeface="Calibri"/>
              </a:rPr>
              <a:t>,</a:t>
            </a:r>
            <a:r>
              <a:rPr lang="es-ES" sz="3000" b="1" noProof="0" dirty="0">
                <a:solidFill>
                  <a:schemeClr val="dk1"/>
                </a:solidFill>
                <a:latin typeface="Calibri"/>
                <a:ea typeface="Calibri"/>
                <a:cs typeface="Calibri"/>
              </a:rPr>
              <a:t> 2012</a:t>
            </a:r>
            <a:r>
              <a:rPr lang="es-ES" sz="3000" noProof="0" dirty="0">
                <a:solidFill>
                  <a:schemeClr val="dk1"/>
                </a:solidFill>
                <a:latin typeface="Calibri"/>
                <a:ea typeface="Calibri"/>
                <a:cs typeface="Calibri"/>
                <a:sym typeface="Calibri"/>
              </a:rPr>
              <a:t>: puso en marcha el proceso de los Objetivos de Desarrollo Sostenible (ODS), basados en los ODM para abordar retos de sostenibilidad más amplios.</a:t>
            </a:r>
          </a:p>
        </p:txBody>
      </p:sp>
      <p:sp>
        <p:nvSpPr>
          <p:cNvPr id="3" name="Google Shape;155;g34519fc2d75_0_8">
            <a:extLst>
              <a:ext uri="{FF2B5EF4-FFF2-40B4-BE49-F238E27FC236}">
                <a16:creationId xmlns:a16="http://schemas.microsoft.com/office/drawing/2014/main" id="{379AE931-ACA2-F1E8-F65E-58BB035FA723}"/>
              </a:ext>
            </a:extLst>
          </p:cNvPr>
          <p:cNvSpPr txBox="1"/>
          <p:nvPr/>
        </p:nvSpPr>
        <p:spPr>
          <a:xfrm>
            <a:off x="2043650" y="181623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i="1" noProof="0" dirty="0">
                <a:solidFill>
                  <a:srgbClr val="0070C0"/>
                </a:solidFill>
                <a:latin typeface="Calibri"/>
                <a:ea typeface="Calibri"/>
                <a:cs typeface="Calibri"/>
                <a:sym typeface="Calibri"/>
              </a:rPr>
              <a:t>2010</a:t>
            </a:r>
          </a:p>
        </p:txBody>
      </p:sp>
    </p:spTree>
    <p:extLst>
      <p:ext uri="{BB962C8B-B14F-4D97-AF65-F5344CB8AC3E}">
        <p14:creationId xmlns:p14="http://schemas.microsoft.com/office/powerpoint/2010/main" val="1535324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0F0D809-1F7B-E3C3-FEFA-25EB4C8BD94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60ED18B-44BC-3A94-9299-BC695DFF665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829835D-A78E-4EDB-44B7-54C0F98874A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17</a:t>
            </a:fld>
            <a:endParaRPr lang="es-ES" noProof="0" dirty="0"/>
          </a:p>
        </p:txBody>
      </p:sp>
      <p:sp>
        <p:nvSpPr>
          <p:cNvPr id="2" name="Google Shape;154;g34519fc2d75_0_8">
            <a:extLst>
              <a:ext uri="{FF2B5EF4-FFF2-40B4-BE49-F238E27FC236}">
                <a16:creationId xmlns:a16="http://schemas.microsoft.com/office/drawing/2014/main" id="{67D92D9E-C5AD-2B76-3317-33A6B9C4625C}"/>
              </a:ext>
            </a:extLst>
          </p:cNvPr>
          <p:cNvSpPr txBox="1"/>
          <p:nvPr/>
        </p:nvSpPr>
        <p:spPr>
          <a:xfrm>
            <a:off x="1336525" y="2678131"/>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Acuerdo de París (COP21)</a:t>
            </a:r>
            <a:r>
              <a:rPr lang="es-ES" sz="3000" noProof="0" dirty="0">
                <a:solidFill>
                  <a:schemeClr val="dk1"/>
                </a:solidFill>
                <a:latin typeface="Calibri"/>
                <a:ea typeface="Calibri"/>
                <a:cs typeface="Calibri"/>
                <a:sym typeface="Calibri"/>
              </a:rPr>
              <a:t>: objetivo de «cero emisiones netas» para 2050. Limitar el calentamiento a 1,5 </a:t>
            </a:r>
            <a:r>
              <a:rPr lang="es-ES" sz="3000" noProof="0" dirty="0" err="1">
                <a:solidFill>
                  <a:schemeClr val="dk1"/>
                </a:solidFill>
                <a:latin typeface="Calibri"/>
                <a:ea typeface="Calibri"/>
                <a:cs typeface="Calibri"/>
                <a:sym typeface="Calibri"/>
              </a:rPr>
              <a:t>ºC</a:t>
            </a:r>
            <a:endParaRPr lang="es-ES" sz="30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Cumbre </a:t>
            </a:r>
            <a:r>
              <a:rPr lang="es-ES" sz="3000" noProof="0" dirty="0">
                <a:solidFill>
                  <a:schemeClr val="dk1"/>
                </a:solidFill>
                <a:latin typeface="Calibri"/>
                <a:ea typeface="Calibri"/>
                <a:cs typeface="Calibri"/>
                <a:sym typeface="Calibri"/>
              </a:rPr>
              <a:t>sobre</a:t>
            </a:r>
            <a:r>
              <a:rPr lang="es-ES" sz="3000" b="1" noProof="0" dirty="0">
                <a:solidFill>
                  <a:schemeClr val="dk1"/>
                </a:solidFill>
                <a:latin typeface="Calibri"/>
                <a:ea typeface="Calibri"/>
                <a:cs typeface="Calibri"/>
                <a:sym typeface="Calibri"/>
              </a:rPr>
              <a:t> el Desarrollo Sostenible</a:t>
            </a:r>
            <a:r>
              <a:rPr lang="es-ES" sz="3000" noProof="0" dirty="0">
                <a:solidFill>
                  <a:schemeClr val="dk1"/>
                </a:solidFill>
                <a:latin typeface="Calibri"/>
                <a:ea typeface="Calibri"/>
                <a:cs typeface="Calibri"/>
                <a:sym typeface="Calibri"/>
              </a:rPr>
              <a:t>: lanzamiento de la Agenda 2030 con 17 ODS y 169 metas.</a:t>
            </a: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Pacto Verde Europeo</a:t>
            </a:r>
            <a:r>
              <a:rPr lang="es-ES" sz="3000" noProof="0" dirty="0">
                <a:solidFill>
                  <a:schemeClr val="dk1"/>
                </a:solidFill>
                <a:latin typeface="Calibri"/>
                <a:ea typeface="Calibri"/>
                <a:cs typeface="Calibri"/>
                <a:sym typeface="Calibri"/>
              </a:rPr>
              <a:t>: estrategia de la UE para la neutralidad climática para 2050.</a:t>
            </a:r>
          </a:p>
        </p:txBody>
      </p:sp>
      <p:sp>
        <p:nvSpPr>
          <p:cNvPr id="3" name="Google Shape;155;g34519fc2d75_0_8">
            <a:extLst>
              <a:ext uri="{FF2B5EF4-FFF2-40B4-BE49-F238E27FC236}">
                <a16:creationId xmlns:a16="http://schemas.microsoft.com/office/drawing/2014/main" id="{309302E4-43A5-539D-3F01-4B3041339F09}"/>
              </a:ext>
            </a:extLst>
          </p:cNvPr>
          <p:cNvSpPr txBox="1"/>
          <p:nvPr/>
        </p:nvSpPr>
        <p:spPr>
          <a:xfrm>
            <a:off x="2081750" y="1959839"/>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i="1" noProof="0" dirty="0">
                <a:solidFill>
                  <a:srgbClr val="0070C0"/>
                </a:solidFill>
                <a:latin typeface="Calibri"/>
                <a:ea typeface="Calibri"/>
                <a:cs typeface="Calibri"/>
                <a:sym typeface="Calibri"/>
              </a:rPr>
              <a:t>2015</a:t>
            </a:r>
          </a:p>
        </p:txBody>
      </p:sp>
    </p:spTree>
    <p:extLst>
      <p:ext uri="{BB962C8B-B14F-4D97-AF65-F5344CB8AC3E}">
        <p14:creationId xmlns:p14="http://schemas.microsoft.com/office/powerpoint/2010/main" val="2953908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F036DEE-4B68-CBE5-8949-AE91FF32738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1950A86-1BA6-2AA1-E465-B4673CF8B14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6D2ADD-6C6F-A793-49F1-A6CBC6E7821F}"/>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18</a:t>
            </a:fld>
            <a:endParaRPr lang="es-ES" noProof="0" dirty="0"/>
          </a:p>
        </p:txBody>
      </p:sp>
      <p:sp>
        <p:nvSpPr>
          <p:cNvPr id="2" name="Google Shape;154;g34519fc2d75_0_8">
            <a:extLst>
              <a:ext uri="{FF2B5EF4-FFF2-40B4-BE49-F238E27FC236}">
                <a16:creationId xmlns:a16="http://schemas.microsoft.com/office/drawing/2014/main" id="{8F7BE066-9B18-74AD-971C-DB4F4BF9BE75}"/>
              </a:ext>
            </a:extLst>
          </p:cNvPr>
          <p:cNvSpPr txBox="1"/>
          <p:nvPr/>
        </p:nvSpPr>
        <p:spPr>
          <a:xfrm>
            <a:off x="1336525" y="2678131"/>
            <a:ext cx="15163800" cy="694032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err="1">
                <a:solidFill>
                  <a:schemeClr val="dk1"/>
                </a:solidFill>
                <a:latin typeface="Calibri"/>
                <a:ea typeface="Calibri"/>
                <a:cs typeface="Calibri"/>
                <a:sym typeface="Calibri"/>
              </a:rPr>
              <a:t>Theatre</a:t>
            </a:r>
            <a:r>
              <a:rPr lang="es-ES" sz="3000" b="1" noProof="0" dirty="0">
                <a:solidFill>
                  <a:schemeClr val="dk1"/>
                </a:solidFill>
                <a:latin typeface="Calibri"/>
                <a:ea typeface="Calibri"/>
                <a:cs typeface="Calibri"/>
                <a:sym typeface="Calibri"/>
              </a:rPr>
              <a:t> Green Book</a:t>
            </a:r>
            <a:r>
              <a:rPr lang="es-ES" sz="3000" noProof="0" dirty="0">
                <a:solidFill>
                  <a:schemeClr val="dk1"/>
                </a:solidFill>
                <a:latin typeface="Calibri"/>
                <a:ea typeface="Calibri"/>
                <a:cs typeface="Calibri"/>
                <a:sym typeface="Calibri"/>
              </a:rPr>
              <a:t>: directrices sobre neutralidad en carbono para la industria del entretenimiento</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Ultimate </a:t>
            </a:r>
            <a:r>
              <a:rPr lang="es-ES" sz="3000" b="1" noProof="0" dirty="0" err="1">
                <a:solidFill>
                  <a:schemeClr val="dk1"/>
                </a:solidFill>
                <a:latin typeface="Calibri"/>
                <a:ea typeface="Calibri"/>
                <a:cs typeface="Calibri"/>
                <a:sym typeface="Calibri"/>
              </a:rPr>
              <a:t>Cookbook</a:t>
            </a:r>
            <a:r>
              <a:rPr lang="es-ES" sz="3000" b="1" noProof="0" dirty="0">
                <a:solidFill>
                  <a:schemeClr val="dk1"/>
                </a:solidFill>
                <a:latin typeface="Calibri"/>
                <a:ea typeface="Calibri"/>
                <a:cs typeface="Calibri"/>
                <a:sym typeface="Calibri"/>
              </a:rPr>
              <a:t> </a:t>
            </a:r>
            <a:r>
              <a:rPr lang="es-ES" sz="3000" b="1" noProof="0" dirty="0" err="1">
                <a:solidFill>
                  <a:schemeClr val="dk1"/>
                </a:solidFill>
                <a:latin typeface="Calibri"/>
                <a:ea typeface="Calibri"/>
                <a:cs typeface="Calibri"/>
                <a:sym typeface="Calibri"/>
              </a:rPr>
              <a:t>for</a:t>
            </a:r>
            <a:r>
              <a:rPr lang="es-ES" sz="3000" b="1" noProof="0" dirty="0">
                <a:solidFill>
                  <a:schemeClr val="dk1"/>
                </a:solidFill>
                <a:latin typeface="Calibri"/>
                <a:ea typeface="Calibri"/>
                <a:cs typeface="Calibri"/>
                <a:sym typeface="Calibri"/>
              </a:rPr>
              <a:t> Cultural Managers</a:t>
            </a:r>
            <a:r>
              <a:rPr lang="es-ES" sz="3000" noProof="0" dirty="0">
                <a:solidFill>
                  <a:schemeClr val="dk1"/>
                </a:solidFill>
                <a:latin typeface="Calibri"/>
                <a:ea typeface="Calibri"/>
                <a:cs typeface="Calibri"/>
                <a:sym typeface="Calibri"/>
              </a:rPr>
              <a:t>: estrategias prácticas de sostenibilidad para las artes escénicas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CSRD (Directiva sobre la divulgación de información corporativa en materia de sostenibilidad)</a:t>
            </a:r>
            <a:r>
              <a:rPr lang="es-ES" sz="3000" noProof="0" dirty="0">
                <a:solidFill>
                  <a:schemeClr val="dk1"/>
                </a:solidFill>
                <a:latin typeface="Calibri"/>
                <a:ea typeface="Calibri"/>
                <a:cs typeface="Calibri"/>
                <a:sym typeface="Calibri"/>
              </a:rPr>
              <a:t>: normas de la UE sobre divulgación de información para grandes empresas y sectores creativos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Actualización de la </a:t>
            </a:r>
            <a:r>
              <a:rPr lang="es-ES" sz="3000" b="1" noProof="0" dirty="0">
                <a:solidFill>
                  <a:schemeClr val="dk1"/>
                </a:solidFill>
                <a:latin typeface="Calibri"/>
                <a:ea typeface="Calibri"/>
                <a:cs typeface="Calibri"/>
                <a:sym typeface="Calibri"/>
              </a:rPr>
              <a:t>norma ISO 20121</a:t>
            </a:r>
            <a:r>
              <a:rPr lang="es-ES" sz="3000" noProof="0" dirty="0">
                <a:solidFill>
                  <a:schemeClr val="dk1"/>
                </a:solidFill>
                <a:latin typeface="Calibri"/>
                <a:ea typeface="Calibri"/>
                <a:cs typeface="Calibri"/>
                <a:sym typeface="Calibri"/>
              </a:rPr>
              <a:t>: normas de sostenibilidad para eventos para teatros, festivales, giras y organizaciones de eventos en directo</a:t>
            </a:r>
          </a:p>
        </p:txBody>
      </p:sp>
      <p:sp>
        <p:nvSpPr>
          <p:cNvPr id="3" name="Google Shape;155;g34519fc2d75_0_8">
            <a:extLst>
              <a:ext uri="{FF2B5EF4-FFF2-40B4-BE49-F238E27FC236}">
                <a16:creationId xmlns:a16="http://schemas.microsoft.com/office/drawing/2014/main" id="{4EB298E9-04CA-2114-5210-C326363CB2B2}"/>
              </a:ext>
            </a:extLst>
          </p:cNvPr>
          <p:cNvSpPr txBox="1"/>
          <p:nvPr/>
        </p:nvSpPr>
        <p:spPr>
          <a:xfrm>
            <a:off x="1954750" y="1878200"/>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i="1" noProof="0" dirty="0">
                <a:solidFill>
                  <a:srgbClr val="0070C0"/>
                </a:solidFill>
                <a:latin typeface="Calibri"/>
                <a:ea typeface="Calibri"/>
                <a:cs typeface="Calibri"/>
                <a:sym typeface="Calibri"/>
              </a:rPr>
              <a:t>2020</a:t>
            </a:r>
          </a:p>
        </p:txBody>
      </p:sp>
    </p:spTree>
    <p:extLst>
      <p:ext uri="{BB962C8B-B14F-4D97-AF65-F5344CB8AC3E}">
        <p14:creationId xmlns:p14="http://schemas.microsoft.com/office/powerpoint/2010/main" val="2739480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D647566-F152-D31E-80C9-DFBE8FC78EF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CC75BE55-C1CC-2CE2-28A6-D47A4905C27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5471A1A-4665-BCB6-3942-53D859EB9E5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19</a:t>
            </a:fld>
            <a:endParaRPr lang="es-ES" noProof="0" dirty="0"/>
          </a:p>
        </p:txBody>
      </p:sp>
      <p:sp>
        <p:nvSpPr>
          <p:cNvPr id="2" name="Google Shape;154;g34519fc2d75_0_8">
            <a:extLst>
              <a:ext uri="{FF2B5EF4-FFF2-40B4-BE49-F238E27FC236}">
                <a16:creationId xmlns:a16="http://schemas.microsoft.com/office/drawing/2014/main" id="{C95D596E-FB57-6E74-2DBF-6EE3FBF76E3B}"/>
              </a:ext>
            </a:extLst>
          </p:cNvPr>
          <p:cNvSpPr txBox="1"/>
          <p:nvPr/>
        </p:nvSpPr>
        <p:spPr>
          <a:xfrm>
            <a:off x="1314959" y="2678131"/>
            <a:ext cx="15163800" cy="7401986"/>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Las artes escénicas pueden </a:t>
            </a:r>
            <a:r>
              <a:rPr lang="es-ES" sz="3000" b="1" i="1" noProof="0" dirty="0">
                <a:solidFill>
                  <a:srgbClr val="FF0000"/>
                </a:solidFill>
                <a:latin typeface="Calibri"/>
                <a:ea typeface="Calibri"/>
                <a:cs typeface="Calibri"/>
                <a:sym typeface="Calibri"/>
              </a:rPr>
              <a:t>impulsar un cambio sostenible </a:t>
            </a:r>
            <a:r>
              <a:rPr lang="es-ES" sz="3000" noProof="0" dirty="0">
                <a:solidFill>
                  <a:schemeClr val="dk1"/>
                </a:solidFill>
                <a:latin typeface="Calibri"/>
                <a:ea typeface="Calibri"/>
                <a:cs typeface="Calibri"/>
                <a:sym typeface="Calibri"/>
              </a:rPr>
              <a:t>a través de:</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o    Escenografía reciclada y vestuario de segunda mano</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o    Modelos de giras de bajo impacto</a:t>
            </a:r>
          </a:p>
          <a:p>
            <a:pPr marL="6350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o Procesos creativos colaborativos y adaptables como modelo natural de      		      sostenibilidad</a:t>
            </a:r>
            <a:endParaRPr lang="es-ES" sz="3000" noProof="0" dirty="0">
              <a:solidFill>
                <a:schemeClr val="dk1"/>
              </a:solidFill>
              <a:latin typeface="Calibri"/>
              <a:ea typeface="Calibri"/>
              <a:cs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El propósito compartido aumenta la motivación del equipo, la conexión con el medio ambiente y el impacto en la comunidad</a:t>
            </a:r>
            <a:endParaRPr lang="es-ES" sz="3000" noProof="0" dirty="0">
              <a:solidFill>
                <a:schemeClr val="dk1"/>
              </a:solidFill>
              <a:latin typeface="Calibri"/>
              <a:ea typeface="Calibri"/>
              <a:cs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Las artes no solo representan el cambio, </a:t>
            </a:r>
            <a:r>
              <a:rPr lang="es-ES" sz="3000" b="1" i="1" noProof="0" dirty="0">
                <a:solidFill>
                  <a:srgbClr val="FF0000"/>
                </a:solidFill>
                <a:latin typeface="Calibri"/>
                <a:ea typeface="Calibri"/>
                <a:cs typeface="Calibri"/>
                <a:sym typeface="Calibri"/>
              </a:rPr>
              <a:t>sino que lo activan</a:t>
            </a: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noProof="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4E6A4B30-3656-FD37-C78D-5A5931D509AF}"/>
              </a:ext>
            </a:extLst>
          </p:cNvPr>
          <p:cNvSpPr txBox="1"/>
          <p:nvPr/>
        </p:nvSpPr>
        <p:spPr>
          <a:xfrm>
            <a:off x="2348450" y="1603049"/>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Sostenibilidad en las artes escénicas</a:t>
            </a:r>
            <a:endParaRPr lang="es-ES" sz="5000" i="1" noProof="0" dirty="0">
              <a:solidFill>
                <a:schemeClr val="tx1"/>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09E3A9F8-4562-59D9-CBF5-87AC76EF0F58}"/>
              </a:ext>
            </a:extLst>
          </p:cNvPr>
          <p:cNvSpPr/>
          <p:nvPr/>
        </p:nvSpPr>
        <p:spPr>
          <a:xfrm rot="10800000">
            <a:off x="1178427" y="1449000"/>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37043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pic>
        <p:nvPicPr>
          <p:cNvPr id="2" name="Picture 2" descr="Free Recycled Eco System photo and picture">
            <a:extLst>
              <a:ext uri="{FF2B5EF4-FFF2-40B4-BE49-F238E27FC236}">
                <a16:creationId xmlns:a16="http://schemas.microsoft.com/office/drawing/2014/main" id="{2E4AAF7B-0AE9-2617-FD1D-F4E12FBC880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244" r="10533"/>
          <a:stretch>
            <a:fillRect/>
          </a:stretch>
        </p:blipFill>
        <p:spPr bwMode="auto">
          <a:xfrm>
            <a:off x="0" y="0"/>
            <a:ext cx="12736287" cy="10357455"/>
          </a:xfrm>
          <a:prstGeom prst="rect">
            <a:avLst/>
          </a:prstGeom>
          <a:noFill/>
          <a:extLst>
            <a:ext uri="{909E8E84-426E-40DD-AFC4-6F175D3DCCD1}">
              <a14:hiddenFill xmlns:a14="http://schemas.microsoft.com/office/drawing/2010/main">
                <a:solidFill>
                  <a:srgbClr val="FFFFFF"/>
                </a:solidFill>
              </a14:hiddenFill>
            </a:ext>
          </a:extLst>
        </p:spPr>
      </p:pic>
      <p:sp>
        <p:nvSpPr>
          <p:cNvPr id="134" name="Google Shape;134;p7"/>
          <p:cNvSpPr txBox="1"/>
          <p:nvPr/>
        </p:nvSpPr>
        <p:spPr>
          <a:xfrm>
            <a:off x="12793700" y="3097750"/>
            <a:ext cx="5137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s-ES" sz="5000" b="1" noProof="0" dirty="0">
                <a:solidFill>
                  <a:schemeClr val="tx1"/>
                </a:solidFill>
                <a:latin typeface="Calibri"/>
                <a:ea typeface="Calibri"/>
                <a:cs typeface="Calibri"/>
                <a:sym typeface="Calibri"/>
              </a:rPr>
              <a:t>Lección 1: </a:t>
            </a:r>
          </a:p>
          <a:p>
            <a:pPr marL="0" marR="0" lvl="0" indent="0" algn="ctr" rtl="0">
              <a:lnSpc>
                <a:spcPct val="90000"/>
              </a:lnSpc>
              <a:spcBef>
                <a:spcPts val="0"/>
              </a:spcBef>
              <a:spcAft>
                <a:spcPts val="0"/>
              </a:spcAft>
              <a:buNone/>
            </a:pPr>
            <a:r>
              <a:rPr lang="es-ES" sz="5000" b="1" noProof="0" dirty="0">
                <a:solidFill>
                  <a:schemeClr val="dk1"/>
                </a:solidFill>
                <a:latin typeface="Calibri"/>
                <a:ea typeface="Calibri"/>
                <a:cs typeface="Calibri"/>
                <a:sym typeface="Calibri"/>
              </a:rPr>
              <a:t>Sostenibilidad: principios, evolución y relevancia cultural </a:t>
            </a:r>
            <a:endParaRPr lang="es-ES" noProof="0" dirty="0"/>
          </a:p>
        </p:txBody>
      </p:sp>
      <p:sp>
        <p:nvSpPr>
          <p:cNvPr id="135" name="Google Shape;135;p7"/>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2</a:t>
            </a:fld>
            <a:endParaRPr lang="es-ES" noProof="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1656B3D5-860D-579A-3509-241D27D0E4C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C40E8D3-85F8-52F7-5F6B-1739DCB57360}"/>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CB258A36-FC93-2E86-1D7B-27A0BAE987D0}"/>
              </a:ext>
            </a:extLst>
          </p:cNvPr>
          <p:cNvSpPr/>
          <p:nvPr/>
        </p:nvSpPr>
        <p:spPr>
          <a:xfrm rot="10800000">
            <a:off x="15798050" y="91426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A0CA82E-403A-A38F-A657-85BDF9512D4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20</a:t>
            </a:fld>
            <a:endParaRPr lang="es-ES" noProof="0" dirty="0"/>
          </a:p>
        </p:txBody>
      </p:sp>
      <p:sp>
        <p:nvSpPr>
          <p:cNvPr id="2" name="Google Shape;154;g34519fc2d75_0_8">
            <a:extLst>
              <a:ext uri="{FF2B5EF4-FFF2-40B4-BE49-F238E27FC236}">
                <a16:creationId xmlns:a16="http://schemas.microsoft.com/office/drawing/2014/main" id="{66FEA6CE-8452-3B8C-288E-2A0DE809A9E0}"/>
              </a:ext>
            </a:extLst>
          </p:cNvPr>
          <p:cNvSpPr txBox="1"/>
          <p:nvPr/>
        </p:nvSpPr>
        <p:spPr>
          <a:xfrm>
            <a:off x="1935772" y="2878308"/>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Equilibrar la sostenibilidad con la viabilidad económica</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Convertir los valores en resultados medibles (indicadores)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Conectar la sostenibilidad con la inclusión y la justicia social</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Integrar la sostenibilidad en las producciones y los edificios </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Innovar sin perder la identidad artística</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Apoyar a las generaciones más jóvenes en la transición</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Fomentar una cultura organizativa sostenible</a:t>
            </a:r>
          </a:p>
        </p:txBody>
      </p:sp>
      <p:sp>
        <p:nvSpPr>
          <p:cNvPr id="3" name="Google Shape;155;g34519fc2d75_0_8">
            <a:extLst>
              <a:ext uri="{FF2B5EF4-FFF2-40B4-BE49-F238E27FC236}">
                <a16:creationId xmlns:a16="http://schemas.microsoft.com/office/drawing/2014/main" id="{67577A6E-081B-9D0D-29F4-3B70F6ED40EC}"/>
              </a:ext>
            </a:extLst>
          </p:cNvPr>
          <p:cNvSpPr txBox="1"/>
          <p:nvPr/>
        </p:nvSpPr>
        <p:spPr>
          <a:xfrm>
            <a:off x="12229050" y="1391701"/>
            <a:ext cx="499215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rgbClr val="00B050"/>
                </a:solidFill>
                <a:latin typeface="Calibri"/>
                <a:ea typeface="Calibri"/>
                <a:cs typeface="Calibri"/>
                <a:sym typeface="Calibri"/>
              </a:rPr>
              <a:t>Retos clave</a:t>
            </a:r>
            <a:endParaRPr lang="es-ES" sz="5000" i="1" noProof="0" dirty="0">
              <a:solidFill>
                <a:srgbClr val="00B050"/>
              </a:solidFill>
              <a:latin typeface="Calibri"/>
              <a:ea typeface="Calibri"/>
              <a:cs typeface="Calibri"/>
              <a:sym typeface="Calibri"/>
            </a:endParaRPr>
          </a:p>
        </p:txBody>
      </p:sp>
    </p:spTree>
    <p:extLst>
      <p:ext uri="{BB962C8B-B14F-4D97-AF65-F5344CB8AC3E}">
        <p14:creationId xmlns:p14="http://schemas.microsoft.com/office/powerpoint/2010/main" val="3395001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92E92B1-FE1C-493B-4125-CA5771FB00E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103C316-2A19-8043-E292-BAE91B35607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754C94E-6017-4405-8CCE-0AE2C339B90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21</a:t>
            </a:fld>
            <a:endParaRPr lang="es-ES" noProof="0" dirty="0"/>
          </a:p>
        </p:txBody>
      </p:sp>
      <p:sp>
        <p:nvSpPr>
          <p:cNvPr id="2" name="Google Shape;154;g34519fc2d75_0_8">
            <a:extLst>
              <a:ext uri="{FF2B5EF4-FFF2-40B4-BE49-F238E27FC236}">
                <a16:creationId xmlns:a16="http://schemas.microsoft.com/office/drawing/2014/main" id="{04B6633C-3A85-76F9-B45B-A65D6A4E95A4}"/>
              </a:ext>
            </a:extLst>
          </p:cNvPr>
          <p:cNvSpPr txBox="1"/>
          <p:nvPr/>
        </p:nvSpPr>
        <p:spPr>
          <a:xfrm>
            <a:off x="1935772" y="2855620"/>
            <a:ext cx="15163800" cy="6863377"/>
          </a:xfrm>
          <a:prstGeom prst="rect">
            <a:avLst/>
          </a:prstGeom>
          <a:noFill/>
          <a:ln>
            <a:noFill/>
          </a:ln>
        </p:spPr>
        <p:txBody>
          <a:bodyPr spcFirstLastPara="1" wrap="square" lIns="91425" tIns="45700" rIns="91425" bIns="45700" anchor="t" anchorCtr="0">
            <a:spAutoFit/>
          </a:bodyPr>
          <a:lstStyle/>
          <a:p>
            <a:pPr marL="520700" marR="0" lvl="0" indent="-457200" algn="just" rtl="0">
              <a:lnSpc>
                <a:spcPct val="150000"/>
              </a:lnSpc>
              <a:spcBef>
                <a:spcPts val="1200"/>
              </a:spcBef>
              <a:spcAft>
                <a:spcPts val="0"/>
              </a:spcAft>
              <a:buClr>
                <a:srgbClr val="04A6C2"/>
              </a:buClr>
              <a:buSzPts val="2500"/>
              <a:buFont typeface="Wingdings" panose="05000000000000000000" pitchFamily="2" charset="2"/>
              <a:buChar char="Ø"/>
            </a:pPr>
            <a:r>
              <a:rPr lang="es-ES" sz="3000" noProof="0" dirty="0">
                <a:solidFill>
                  <a:schemeClr val="dk1"/>
                </a:solidFill>
                <a:latin typeface="Calibri"/>
                <a:ea typeface="Calibri"/>
                <a:cs typeface="Calibri"/>
                <a:sym typeface="Calibri"/>
              </a:rPr>
              <a:t>Escenografías desechables y efímeras</a:t>
            </a:r>
          </a:p>
          <a:p>
            <a:pPr marL="520700" marR="0" lvl="0" indent="-457200" algn="just" rtl="0">
              <a:lnSpc>
                <a:spcPct val="150000"/>
              </a:lnSpc>
              <a:spcBef>
                <a:spcPts val="1200"/>
              </a:spcBef>
              <a:spcAft>
                <a:spcPts val="0"/>
              </a:spcAft>
              <a:buClr>
                <a:srgbClr val="04A6C2"/>
              </a:buClr>
              <a:buSzPts val="2500"/>
              <a:buFont typeface="Wingdings" panose="05000000000000000000" pitchFamily="2" charset="2"/>
              <a:buChar char="Ø"/>
            </a:pPr>
            <a:r>
              <a:rPr lang="es-ES" sz="3000" noProof="0" dirty="0">
                <a:solidFill>
                  <a:schemeClr val="dk1"/>
                </a:solidFill>
                <a:latin typeface="Calibri"/>
                <a:ea typeface="Calibri"/>
                <a:cs typeface="Calibri"/>
                <a:sym typeface="Calibri"/>
              </a:rPr>
              <a:t>Falta de planificación sostenible desde el principio</a:t>
            </a:r>
          </a:p>
          <a:p>
            <a:pPr marL="520700" marR="0" lvl="0" indent="-457200" algn="just" rtl="0">
              <a:lnSpc>
                <a:spcPct val="150000"/>
              </a:lnSpc>
              <a:spcBef>
                <a:spcPts val="1200"/>
              </a:spcBef>
              <a:spcAft>
                <a:spcPts val="0"/>
              </a:spcAft>
              <a:buClr>
                <a:srgbClr val="04A6C2"/>
              </a:buClr>
              <a:buSzPts val="2500"/>
              <a:buFont typeface="Wingdings" panose="05000000000000000000" pitchFamily="2" charset="2"/>
              <a:buChar char="Ø"/>
            </a:pPr>
            <a:r>
              <a:rPr lang="es-ES" sz="3000" noProof="0" dirty="0">
                <a:solidFill>
                  <a:schemeClr val="dk1"/>
                </a:solidFill>
                <a:latin typeface="Calibri"/>
                <a:ea typeface="Calibri"/>
                <a:cs typeface="Calibri"/>
                <a:sym typeface="Calibri"/>
              </a:rPr>
              <a:t>Resistencia al cambio dentro de los equipos artísticos o técnicos</a:t>
            </a:r>
          </a:p>
          <a:p>
            <a:pPr marL="520700" marR="0" lvl="0" indent="-457200" algn="just" rtl="0">
              <a:lnSpc>
                <a:spcPct val="150000"/>
              </a:lnSpc>
              <a:spcBef>
                <a:spcPts val="1200"/>
              </a:spcBef>
              <a:spcAft>
                <a:spcPts val="0"/>
              </a:spcAft>
              <a:buClr>
                <a:srgbClr val="04A6C2"/>
              </a:buClr>
              <a:buSzPts val="2500"/>
              <a:buFont typeface="Wingdings" panose="05000000000000000000" pitchFamily="2" charset="2"/>
              <a:buChar char="Ø"/>
            </a:pPr>
            <a:r>
              <a:rPr lang="es-ES" sz="3000" noProof="0" dirty="0">
                <a:solidFill>
                  <a:schemeClr val="dk1"/>
                </a:solidFill>
                <a:latin typeface="Calibri"/>
                <a:ea typeface="Calibri"/>
                <a:cs typeface="Calibri"/>
                <a:sym typeface="Calibri"/>
              </a:rPr>
              <a:t>Conocimiento limitado sobre cómo medir el impacto medioambiental</a:t>
            </a:r>
          </a:p>
          <a:p>
            <a:pPr marL="520700" marR="0" lvl="0" indent="-457200" algn="just" rtl="0">
              <a:lnSpc>
                <a:spcPct val="150000"/>
              </a:lnSpc>
              <a:spcBef>
                <a:spcPts val="1200"/>
              </a:spcBef>
              <a:spcAft>
                <a:spcPts val="0"/>
              </a:spcAft>
              <a:buClr>
                <a:srgbClr val="04A6C2"/>
              </a:buClr>
              <a:buSzPts val="2500"/>
              <a:buFont typeface="Wingdings" panose="05000000000000000000" pitchFamily="2" charset="2"/>
              <a:buChar char="Ø"/>
            </a:pPr>
            <a:r>
              <a:rPr lang="es-ES" sz="3000" noProof="0" dirty="0">
                <a:solidFill>
                  <a:schemeClr val="dk1"/>
                </a:solidFill>
                <a:latin typeface="Calibri"/>
                <a:ea typeface="Calibri"/>
                <a:cs typeface="Calibri"/>
                <a:sym typeface="Calibri"/>
              </a:rPr>
              <a:t>Teatros antiguos que carecen de eficiencia energética</a:t>
            </a:r>
          </a:p>
          <a:p>
            <a:pPr marL="520700" marR="0" lvl="0" indent="-457200" algn="just" rtl="0">
              <a:lnSpc>
                <a:spcPct val="150000"/>
              </a:lnSpc>
              <a:spcBef>
                <a:spcPts val="1200"/>
              </a:spcBef>
              <a:spcAft>
                <a:spcPts val="0"/>
              </a:spcAft>
              <a:buClr>
                <a:srgbClr val="04A6C2"/>
              </a:buClr>
              <a:buSzPts val="2500"/>
              <a:buFont typeface="Wingdings" panose="05000000000000000000" pitchFamily="2" charset="2"/>
              <a:buChar char="Ø"/>
            </a:pPr>
            <a:r>
              <a:rPr lang="es-ES" sz="3000" noProof="0" dirty="0">
                <a:solidFill>
                  <a:schemeClr val="dk1"/>
                </a:solidFill>
                <a:latin typeface="Calibri"/>
                <a:ea typeface="Calibri"/>
                <a:cs typeface="Calibri"/>
                <a:sym typeface="Calibri"/>
              </a:rPr>
              <a:t>Operaciones complejas y recursos limitados</a:t>
            </a:r>
          </a:p>
          <a:p>
            <a:pPr marL="520700" marR="0" lvl="0" indent="-457200" algn="just" rtl="0">
              <a:lnSpc>
                <a:spcPct val="150000"/>
              </a:lnSpc>
              <a:spcBef>
                <a:spcPts val="1200"/>
              </a:spcBef>
              <a:spcAft>
                <a:spcPts val="0"/>
              </a:spcAft>
              <a:buClr>
                <a:srgbClr val="04A6C2"/>
              </a:buClr>
              <a:buSzPts val="2500"/>
              <a:buFont typeface="Wingdings" panose="05000000000000000000" pitchFamily="2" charset="2"/>
              <a:buChar char="Ø"/>
            </a:pPr>
            <a:r>
              <a:rPr lang="es-ES" sz="3000" noProof="0" dirty="0">
                <a:solidFill>
                  <a:schemeClr val="dk1"/>
                </a:solidFill>
                <a:latin typeface="Calibri"/>
                <a:ea typeface="Calibri"/>
                <a:cs typeface="Calibri"/>
                <a:sym typeface="Calibri"/>
              </a:rPr>
              <a:t>Pocos incentivos para adoptar prácticas sostenibles</a:t>
            </a: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noProof="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4654F37A-9EBD-140A-4214-59AF0FC7E74F}"/>
              </a:ext>
            </a:extLst>
          </p:cNvPr>
          <p:cNvSpPr txBox="1"/>
          <p:nvPr/>
        </p:nvSpPr>
        <p:spPr>
          <a:xfrm>
            <a:off x="10463750" y="1309309"/>
            <a:ext cx="584305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rgbClr val="FF0000"/>
                </a:solidFill>
                <a:latin typeface="Calibri"/>
                <a:ea typeface="Calibri"/>
                <a:cs typeface="Calibri"/>
                <a:sym typeface="Calibri"/>
              </a:rPr>
              <a:t>Barreras del sector</a:t>
            </a:r>
            <a:endParaRPr lang="es-ES" sz="5000" i="1" noProof="0"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0C3BC80C-52B3-4B1B-0672-D17B51D3B5A6}"/>
              </a:ext>
            </a:extLst>
          </p:cNvPr>
          <p:cNvSpPr/>
          <p:nvPr/>
        </p:nvSpPr>
        <p:spPr>
          <a:xfrm rot="10800000">
            <a:off x="15798050" y="91426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502144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7313181-1597-57E6-8CC3-5F0A709ADA1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95254B6-ED8C-5751-2119-A3C25FDD7C3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0114653A-FF69-2604-E9E6-4D20BA595A64}"/>
              </a:ext>
            </a:extLst>
          </p:cNvPr>
          <p:cNvSpPr/>
          <p:nvPr/>
        </p:nvSpPr>
        <p:spPr>
          <a:xfrm rot="10800000">
            <a:off x="15851875" y="732049"/>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FAAA3A6-6BF1-36D4-E896-393C3C01318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22</a:t>
            </a:fld>
            <a:endParaRPr lang="es-ES" noProof="0" dirty="0"/>
          </a:p>
        </p:txBody>
      </p:sp>
      <p:sp>
        <p:nvSpPr>
          <p:cNvPr id="2" name="Google Shape;154;g34519fc2d75_0_8">
            <a:extLst>
              <a:ext uri="{FF2B5EF4-FFF2-40B4-BE49-F238E27FC236}">
                <a16:creationId xmlns:a16="http://schemas.microsoft.com/office/drawing/2014/main" id="{DDA8FD42-0F81-1412-1FF7-FF6D00FF74E3}"/>
              </a:ext>
            </a:extLst>
          </p:cNvPr>
          <p:cNvSpPr txBox="1"/>
          <p:nvPr/>
        </p:nvSpPr>
        <p:spPr>
          <a:xfrm>
            <a:off x="1336525" y="2678131"/>
            <a:ext cx="15163800" cy="7401986"/>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Convocatorias de financiación con criterios medioambientales (por ejemplo, </a:t>
            </a:r>
            <a:r>
              <a:rPr lang="es-ES" sz="3000" noProof="0" dirty="0" err="1">
                <a:solidFill>
                  <a:schemeClr val="dk1"/>
                </a:solidFill>
                <a:latin typeface="Calibri"/>
                <a:ea typeface="Calibri"/>
                <a:cs typeface="Calibri"/>
                <a:sym typeface="Calibri"/>
              </a:rPr>
              <a:t>Arts</a:t>
            </a:r>
            <a:r>
              <a:rPr lang="es-ES" sz="3000" noProof="0" dirty="0">
                <a:solidFill>
                  <a:schemeClr val="dk1"/>
                </a:solidFill>
                <a:latin typeface="Calibri"/>
                <a:ea typeface="Calibri"/>
                <a:cs typeface="Calibri"/>
                <a:sym typeface="Calibri"/>
              </a:rPr>
              <a:t> Council </a:t>
            </a:r>
            <a:r>
              <a:rPr lang="es-ES" sz="3000" noProof="0" dirty="0" err="1">
                <a:solidFill>
                  <a:schemeClr val="dk1"/>
                </a:solidFill>
                <a:latin typeface="Calibri"/>
                <a:ea typeface="Calibri"/>
                <a:cs typeface="Calibri"/>
                <a:sym typeface="Calibri"/>
              </a:rPr>
              <a:t>England</a:t>
            </a:r>
            <a:r>
              <a:rPr lang="es-ES" sz="3000" noProof="0" dirty="0">
                <a:solidFill>
                  <a:schemeClr val="dk1"/>
                </a:solidFill>
                <a:latin typeface="Calibri"/>
                <a:ea typeface="Calibri"/>
                <a:cs typeface="Calibri"/>
                <a:sym typeface="Calibri"/>
              </a:rPr>
              <a:t>)</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Escenografías reutilizables (por ejemplo, </a:t>
            </a:r>
            <a:r>
              <a:rPr lang="es-ES" sz="3000" noProof="0" dirty="0" err="1">
                <a:solidFill>
                  <a:schemeClr val="dk1"/>
                </a:solidFill>
                <a:latin typeface="Calibri"/>
                <a:ea typeface="Calibri"/>
                <a:cs typeface="Calibri"/>
                <a:sym typeface="Calibri"/>
              </a:rPr>
              <a:t>Théâtre</a:t>
            </a:r>
            <a:r>
              <a:rPr lang="es-ES" sz="3000" noProof="0" dirty="0">
                <a:solidFill>
                  <a:schemeClr val="dk1"/>
                </a:solidFill>
                <a:latin typeface="Calibri"/>
                <a:ea typeface="Calibri"/>
                <a:cs typeface="Calibri"/>
                <a:sym typeface="Calibri"/>
              </a:rPr>
              <a:t> </a:t>
            </a:r>
            <a:r>
              <a:rPr lang="es-ES" sz="3000" noProof="0" dirty="0" err="1">
                <a:solidFill>
                  <a:schemeClr val="dk1"/>
                </a:solidFill>
                <a:latin typeface="Calibri"/>
                <a:ea typeface="Calibri"/>
                <a:cs typeface="Calibri"/>
                <a:sym typeface="Calibri"/>
              </a:rPr>
              <a:t>Vidy-Lausanne</a:t>
            </a:r>
            <a:r>
              <a:rPr lang="es-ES" sz="3000" noProof="0" dirty="0">
                <a:solidFill>
                  <a:schemeClr val="dk1"/>
                </a:solidFill>
                <a:latin typeface="Calibri"/>
                <a:ea typeface="Calibri"/>
                <a:cs typeface="Calibri"/>
                <a:sym typeface="Calibri"/>
              </a:rPr>
              <a:t>)</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Formación en sostenibilidad para el personal (por ejemplo, </a:t>
            </a:r>
            <a:r>
              <a:rPr lang="es-ES" sz="3000" noProof="0" dirty="0" err="1">
                <a:solidFill>
                  <a:schemeClr val="dk1"/>
                </a:solidFill>
                <a:latin typeface="Calibri"/>
                <a:ea typeface="Calibri"/>
                <a:cs typeface="Calibri"/>
                <a:sym typeface="Calibri"/>
              </a:rPr>
              <a:t>NTGent</a:t>
            </a:r>
            <a:r>
              <a:rPr lang="es-ES" sz="3000" noProof="0" dirty="0">
                <a:solidFill>
                  <a:schemeClr val="dk1"/>
                </a:solidFill>
                <a:latin typeface="Calibri"/>
                <a:ea typeface="Calibri"/>
                <a:cs typeface="Calibri"/>
                <a:sym typeface="Calibri"/>
              </a:rPr>
              <a:t>)</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Aplicación de herramientas y directrices internacionales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Optimización de recursos para un escenario sostenible</a:t>
            </a:r>
            <a:endParaRPr lang="es-ES" sz="3000" noProof="0" dirty="0">
              <a:solidFill>
                <a:schemeClr val="dk1"/>
              </a:solidFill>
              <a:latin typeface="Calibri"/>
              <a:ea typeface="Calibri"/>
              <a:cs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Proveedores locales y sostenibles para reducir las emisiones del transporte</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Herramientas digitales para la medición (</a:t>
            </a:r>
            <a:r>
              <a:rPr lang="es-ES" sz="3000" b="1" noProof="0" dirty="0">
                <a:solidFill>
                  <a:schemeClr val="dk1"/>
                </a:solidFill>
                <a:latin typeface="Calibri"/>
                <a:ea typeface="Calibri"/>
                <a:cs typeface="Calibri"/>
                <a:sym typeface="Calibri"/>
              </a:rPr>
              <a:t>por ejemplo, calculadoras de carbono de </a:t>
            </a:r>
            <a:r>
              <a:rPr lang="es-ES" sz="3000" b="1" noProof="0" dirty="0" err="1">
                <a:solidFill>
                  <a:schemeClr val="dk1"/>
                </a:solidFill>
                <a:latin typeface="Calibri"/>
                <a:ea typeface="Calibri"/>
                <a:cs typeface="Calibri"/>
                <a:sym typeface="Calibri"/>
              </a:rPr>
              <a:t>Julie's</a:t>
            </a:r>
            <a:r>
              <a:rPr lang="es-ES" sz="3000" b="1" noProof="0" dirty="0">
                <a:solidFill>
                  <a:schemeClr val="dk1"/>
                </a:solidFill>
                <a:latin typeface="Calibri"/>
                <a:ea typeface="Calibri"/>
                <a:cs typeface="Calibri"/>
                <a:sym typeface="Calibri"/>
              </a:rPr>
              <a:t> </a:t>
            </a:r>
            <a:r>
              <a:rPr lang="es-ES" sz="3000" b="1" noProof="0" dirty="0" err="1">
                <a:solidFill>
                  <a:schemeClr val="dk1"/>
                </a:solidFill>
                <a:latin typeface="Calibri"/>
                <a:ea typeface="Calibri"/>
                <a:cs typeface="Calibri"/>
                <a:sym typeface="Calibri"/>
              </a:rPr>
              <a:t>Bicycle</a:t>
            </a:r>
            <a:r>
              <a:rPr lang="es-ES" sz="3000" b="1" noProof="0" dirty="0">
                <a:solidFill>
                  <a:schemeClr val="dk1"/>
                </a:solidFill>
                <a:latin typeface="Calibri"/>
                <a:ea typeface="Calibri"/>
                <a:cs typeface="Calibri"/>
                <a:sym typeface="Calibri"/>
              </a:rPr>
              <a:t>)</a:t>
            </a:r>
            <a:endParaRPr lang="es-ES" sz="3000" b="1" noProof="0" dirty="0">
              <a:solidFill>
                <a:schemeClr val="dk1"/>
              </a:solidFill>
              <a:latin typeface="Calibri"/>
              <a:ea typeface="Calibri"/>
              <a:cs typeface="Calibri"/>
            </a:endParaRPr>
          </a:p>
        </p:txBody>
      </p:sp>
      <p:sp>
        <p:nvSpPr>
          <p:cNvPr id="3" name="Google Shape;155;g34519fc2d75_0_8">
            <a:extLst>
              <a:ext uri="{FF2B5EF4-FFF2-40B4-BE49-F238E27FC236}">
                <a16:creationId xmlns:a16="http://schemas.microsoft.com/office/drawing/2014/main" id="{1E13847D-D565-5238-B048-5FE35B5CC363}"/>
              </a:ext>
            </a:extLst>
          </p:cNvPr>
          <p:cNvSpPr txBox="1"/>
          <p:nvPr/>
        </p:nvSpPr>
        <p:spPr>
          <a:xfrm>
            <a:off x="9854150" y="1198027"/>
            <a:ext cx="689715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accent5"/>
                </a:solidFill>
                <a:latin typeface="Calibri"/>
                <a:ea typeface="Calibri"/>
                <a:cs typeface="Calibri"/>
                <a:sym typeface="Calibri"/>
              </a:rPr>
              <a:t>Soluciones prácticas</a:t>
            </a:r>
            <a:endParaRPr lang="es-ES" sz="5000" i="1" noProof="0" dirty="0">
              <a:solidFill>
                <a:schemeClr val="accent5"/>
              </a:solidFill>
              <a:latin typeface="Calibri"/>
              <a:ea typeface="Calibri"/>
              <a:cs typeface="Calibri"/>
              <a:sym typeface="Calibri"/>
            </a:endParaRPr>
          </a:p>
        </p:txBody>
      </p:sp>
    </p:spTree>
    <p:extLst>
      <p:ext uri="{BB962C8B-B14F-4D97-AF65-F5344CB8AC3E}">
        <p14:creationId xmlns:p14="http://schemas.microsoft.com/office/powerpoint/2010/main" val="1706767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6AEF7F1-5CEB-6E62-116B-A026A8258060}"/>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2388AE51-5C2A-78A8-DB95-C836B7AC513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90487548-5954-05EB-5FFF-C2EF160854A1}"/>
              </a:ext>
            </a:extLst>
          </p:cNvPr>
          <p:cNvSpPr/>
          <p:nvPr/>
        </p:nvSpPr>
        <p:spPr>
          <a:xfrm rot="10800000">
            <a:off x="15798050" y="807801"/>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0118B360-0899-99DA-C0D4-00476A055043}"/>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23</a:t>
            </a:fld>
            <a:endParaRPr lang="es-ES" noProof="0" dirty="0"/>
          </a:p>
        </p:txBody>
      </p:sp>
      <p:sp>
        <p:nvSpPr>
          <p:cNvPr id="2" name="Google Shape;154;g34519fc2d75_0_8">
            <a:extLst>
              <a:ext uri="{FF2B5EF4-FFF2-40B4-BE49-F238E27FC236}">
                <a16:creationId xmlns:a16="http://schemas.microsoft.com/office/drawing/2014/main" id="{9276DBD1-683E-91FE-F900-59CC79BFFF37}"/>
              </a:ext>
            </a:extLst>
          </p:cNvPr>
          <p:cNvSpPr txBox="1"/>
          <p:nvPr/>
        </p:nvSpPr>
        <p:spPr>
          <a:xfrm>
            <a:off x="1336525" y="2678131"/>
            <a:ext cx="15163800" cy="724809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Prácticas sostenibles: </a:t>
            </a:r>
            <a:r>
              <a:rPr lang="es-ES" sz="3000" noProof="0" dirty="0">
                <a:solidFill>
                  <a:schemeClr val="dk1"/>
                </a:solidFill>
                <a:latin typeface="Calibri"/>
                <a:ea typeface="Calibri"/>
                <a:cs typeface="Calibri"/>
                <a:sym typeface="Calibri"/>
              </a:rPr>
              <a:t>materiales reciclables, eficiencia energética, gestión de residuos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Digitalización</a:t>
            </a:r>
            <a:r>
              <a:rPr lang="es-ES" sz="3000" noProof="0" dirty="0">
                <a:solidFill>
                  <a:schemeClr val="dk1"/>
                </a:solidFill>
                <a:latin typeface="Calibri"/>
                <a:ea typeface="Calibri"/>
                <a:cs typeface="Calibri"/>
                <a:sym typeface="Calibri"/>
              </a:rPr>
              <a:t>: tecnologías digitales en la producción, la comunicación y las herramientas de colaboración</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Compromiso con la comunidad: </a:t>
            </a:r>
            <a:r>
              <a:rPr lang="es-ES" sz="3000" noProof="0" dirty="0">
                <a:solidFill>
                  <a:schemeClr val="dk1"/>
                </a:solidFill>
                <a:latin typeface="Calibri"/>
                <a:ea typeface="Calibri"/>
                <a:cs typeface="Calibri"/>
                <a:sym typeface="Calibri"/>
              </a:rPr>
              <a:t>asociaciones que fomentan la inclusión y apoyan iniciativas locales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Formación y educación: </a:t>
            </a:r>
            <a:r>
              <a:rPr lang="es-ES" sz="3000" noProof="0" dirty="0">
                <a:solidFill>
                  <a:schemeClr val="dk1"/>
                </a:solidFill>
                <a:latin typeface="Calibri"/>
                <a:ea typeface="Calibri"/>
                <a:cs typeface="Calibri"/>
                <a:sym typeface="Calibri"/>
              </a:rPr>
              <a:t>programas especializados para el desarrollo de conocimientos y habilidades </a:t>
            </a:r>
            <a:endParaRPr lang="es-ES" sz="3000" noProof="0" dirty="0">
              <a:solidFill>
                <a:schemeClr val="dk1"/>
              </a:solidFill>
              <a:latin typeface="Calibri"/>
              <a:ea typeface="Calibri"/>
              <a:cs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Resultado: </a:t>
            </a:r>
            <a:r>
              <a:rPr lang="es-ES" sz="3000" noProof="0" dirty="0">
                <a:solidFill>
                  <a:schemeClr val="dk1"/>
                </a:solidFill>
                <a:latin typeface="Calibri"/>
                <a:ea typeface="Calibri"/>
                <a:cs typeface="Calibri"/>
                <a:sym typeface="Calibri"/>
              </a:rPr>
              <a:t>mayor responsabilidad medioambiental, creatividad y resiliencia económica</a:t>
            </a:r>
            <a:endParaRPr lang="es-ES" sz="3000" noProof="0" dirty="0">
              <a:solidFill>
                <a:schemeClr val="dk1"/>
              </a:solidFill>
              <a:latin typeface="Calibri"/>
              <a:ea typeface="Calibri"/>
              <a:cs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noProof="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59ED1C8E-710B-45D4-1F6A-702EEE514B06}"/>
              </a:ext>
            </a:extLst>
          </p:cNvPr>
          <p:cNvSpPr txBox="1"/>
          <p:nvPr/>
        </p:nvSpPr>
        <p:spPr>
          <a:xfrm>
            <a:off x="7288750" y="1358441"/>
            <a:ext cx="1075795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Oportunidades para el sector</a:t>
            </a:r>
            <a:endParaRPr lang="es-ES" sz="5000" i="1" noProof="0" dirty="0">
              <a:solidFill>
                <a:schemeClr val="tx1"/>
              </a:solidFill>
              <a:latin typeface="Calibri"/>
              <a:ea typeface="Calibri"/>
              <a:cs typeface="Calibri"/>
              <a:sym typeface="Calibri"/>
            </a:endParaRPr>
          </a:p>
        </p:txBody>
      </p:sp>
    </p:spTree>
    <p:extLst>
      <p:ext uri="{BB962C8B-B14F-4D97-AF65-F5344CB8AC3E}">
        <p14:creationId xmlns:p14="http://schemas.microsoft.com/office/powerpoint/2010/main" val="46371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8C010F3E-F832-6F97-5E88-0321750FE741}"/>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C6BEC2C9-4DBE-8C59-2EA7-294A403555B6}"/>
              </a:ext>
            </a:extLst>
          </p:cNvPr>
          <p:cNvPicPr>
            <a:picLocks noChangeAspect="1"/>
          </p:cNvPicPr>
          <p:nvPr/>
        </p:nvPicPr>
        <p:blipFill>
          <a:blip r:embed="rId3"/>
          <a:srcRect r="16915"/>
          <a:stretch>
            <a:fillRect/>
          </a:stretch>
        </p:blipFill>
        <p:spPr>
          <a:xfrm>
            <a:off x="-28575" y="0"/>
            <a:ext cx="12464415" cy="10287000"/>
          </a:xfrm>
          <a:prstGeom prst="rect">
            <a:avLst/>
          </a:prstGeom>
        </p:spPr>
      </p:pic>
      <p:sp>
        <p:nvSpPr>
          <p:cNvPr id="134" name="Google Shape;134;p7">
            <a:extLst>
              <a:ext uri="{FF2B5EF4-FFF2-40B4-BE49-F238E27FC236}">
                <a16:creationId xmlns:a16="http://schemas.microsoft.com/office/drawing/2014/main" id="{21897851-1253-A0B6-1EBF-30C140897F8A}"/>
              </a:ext>
            </a:extLst>
          </p:cNvPr>
          <p:cNvSpPr txBox="1"/>
          <p:nvPr/>
        </p:nvSpPr>
        <p:spPr>
          <a:xfrm>
            <a:off x="12435840" y="2299970"/>
            <a:ext cx="6057900" cy="568706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s-ES" sz="5000" b="1" noProof="0" dirty="0">
                <a:solidFill>
                  <a:schemeClr val="tx1"/>
                </a:solidFill>
                <a:latin typeface="Calibri"/>
                <a:ea typeface="Calibri"/>
                <a:cs typeface="Calibri"/>
                <a:sym typeface="Calibri"/>
              </a:rPr>
              <a:t>Lección 2: </a:t>
            </a:r>
            <a:r>
              <a:rPr lang="es-ES" sz="5000" b="1" noProof="0" dirty="0">
                <a:solidFill>
                  <a:schemeClr val="dk1"/>
                </a:solidFill>
                <a:latin typeface="Calibri"/>
                <a:ea typeface="Calibri"/>
                <a:cs typeface="Calibri"/>
                <a:sym typeface="Calibri"/>
              </a:rPr>
              <a:t>Marcos, modelos y normas internacionales para la sostenibilidad</a:t>
            </a:r>
            <a:endParaRPr lang="es-ES" noProof="0" dirty="0"/>
          </a:p>
        </p:txBody>
      </p:sp>
      <p:sp>
        <p:nvSpPr>
          <p:cNvPr id="135" name="Google Shape;135;p7">
            <a:extLst>
              <a:ext uri="{FF2B5EF4-FFF2-40B4-BE49-F238E27FC236}">
                <a16:creationId xmlns:a16="http://schemas.microsoft.com/office/drawing/2014/main" id="{F3139C83-DE57-357A-D8A4-7F021B1A7A6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24</a:t>
            </a:fld>
            <a:endParaRPr lang="es-ES" noProof="0" dirty="0"/>
          </a:p>
        </p:txBody>
      </p:sp>
    </p:spTree>
    <p:extLst>
      <p:ext uri="{BB962C8B-B14F-4D97-AF65-F5344CB8AC3E}">
        <p14:creationId xmlns:p14="http://schemas.microsoft.com/office/powerpoint/2010/main" val="3668149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8472F45-25B7-0101-49B5-DDCDCF16D2B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FE89E74-2D7E-0352-C405-33CE40DAF33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1664C15-78FE-B40D-8753-9D8EA3FDA148}"/>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25</a:t>
            </a:fld>
            <a:endParaRPr lang="es-ES" noProof="0" dirty="0"/>
          </a:p>
        </p:txBody>
      </p:sp>
      <p:sp>
        <p:nvSpPr>
          <p:cNvPr id="2" name="Google Shape;154;g34519fc2d75_0_8">
            <a:extLst>
              <a:ext uri="{FF2B5EF4-FFF2-40B4-BE49-F238E27FC236}">
                <a16:creationId xmlns:a16="http://schemas.microsoft.com/office/drawing/2014/main" id="{B2473D67-2E23-E6A6-5DEB-2C1F7E78CEAB}"/>
              </a:ext>
            </a:extLst>
          </p:cNvPr>
          <p:cNvSpPr txBox="1"/>
          <p:nvPr/>
        </p:nvSpPr>
        <p:spPr>
          <a:xfrm>
            <a:off x="1336525" y="2678131"/>
            <a:ext cx="15163800" cy="4708941"/>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Calibri"/>
                <a:ea typeface="Calibri"/>
                <a:cs typeface="Calibri"/>
                <a:sym typeface="Calibri"/>
              </a:rPr>
              <a:t>Definición</a:t>
            </a:r>
            <a:r>
              <a:rPr lang="es-ES" sz="3000" noProof="0" dirty="0">
                <a:solidFill>
                  <a:schemeClr val="dk1"/>
                </a:solidFill>
                <a:latin typeface="Calibri"/>
                <a:ea typeface="Calibri"/>
                <a:cs typeface="Calibri"/>
                <a:sym typeface="Calibri"/>
              </a:rPr>
              <a:t>: se refieren a los compromisos adquiridos por los gobiernos y organismos internacionales que buscan orientar las acciones globales en materia de sostenibilidad. Por lo general</a:t>
            </a:r>
            <a:r>
              <a:rPr lang="es-ES" sz="3000" b="1" i="1" noProof="0" dirty="0">
                <a:solidFill>
                  <a:schemeClr val="dk1"/>
                </a:solidFill>
                <a:latin typeface="Calibri"/>
                <a:ea typeface="Calibri"/>
                <a:cs typeface="Calibri"/>
                <a:sym typeface="Calibri"/>
              </a:rPr>
              <a:t>, se trata de marcos estratégicos amplios, </a:t>
            </a:r>
            <a:r>
              <a:rPr lang="es-ES" sz="3000" noProof="0" dirty="0">
                <a:solidFill>
                  <a:schemeClr val="dk1"/>
                </a:solidFill>
                <a:latin typeface="Calibri"/>
                <a:ea typeface="Calibri"/>
                <a:cs typeface="Calibri"/>
                <a:sym typeface="Calibri"/>
              </a:rPr>
              <a:t>más que de leyes vinculantes e influyen en la creación de normas y acuerdos.</a:t>
            </a: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noProof="0" dirty="0">
              <a:solidFill>
                <a:schemeClr val="dk1"/>
              </a:solidFill>
              <a:latin typeface="Calibri"/>
              <a:ea typeface="Calibri"/>
              <a:cs typeface="Calibri"/>
              <a:sym typeface="Calibri"/>
            </a:endParaRP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Ejemplos: Acuerdo de París, Agenda 2030, el Pacto verde Europeo</a:t>
            </a:r>
          </a:p>
        </p:txBody>
      </p:sp>
      <p:sp>
        <p:nvSpPr>
          <p:cNvPr id="3" name="Google Shape;155;g34519fc2d75_0_8">
            <a:extLst>
              <a:ext uri="{FF2B5EF4-FFF2-40B4-BE49-F238E27FC236}">
                <a16:creationId xmlns:a16="http://schemas.microsoft.com/office/drawing/2014/main" id="{B0B2C048-5572-E421-9B7E-6F72635086A2}"/>
              </a:ext>
            </a:extLst>
          </p:cNvPr>
          <p:cNvSpPr txBox="1"/>
          <p:nvPr/>
        </p:nvSpPr>
        <p:spPr>
          <a:xfrm>
            <a:off x="2704800" y="1353457"/>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 ¿Qué se entiende por políticas globales?</a:t>
            </a:r>
            <a:endParaRPr lang="es-ES" sz="5000" i="1" noProof="0" dirty="0">
              <a:solidFill>
                <a:schemeClr val="tx1"/>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D79F1D12-313F-3EAC-B536-E0CFA5BA86D3}"/>
              </a:ext>
            </a:extLst>
          </p:cNvPr>
          <p:cNvSpPr/>
          <p:nvPr/>
        </p:nvSpPr>
        <p:spPr>
          <a:xfrm rot="10800000">
            <a:off x="1390299" y="1276432"/>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5272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540432C-01A0-6AB6-8086-44936685FD9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B1ECB57-9CD9-412C-439B-BB1D360E740E}"/>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48F1829-A70C-28B9-EF01-E1FAC24758D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26</a:t>
            </a:fld>
            <a:endParaRPr lang="es-ES" noProof="0" dirty="0"/>
          </a:p>
        </p:txBody>
      </p:sp>
      <p:sp>
        <p:nvSpPr>
          <p:cNvPr id="2" name="Google Shape;154;g34519fc2d75_0_8">
            <a:extLst>
              <a:ext uri="{FF2B5EF4-FFF2-40B4-BE49-F238E27FC236}">
                <a16:creationId xmlns:a16="http://schemas.microsoft.com/office/drawing/2014/main" id="{318FCEDB-25C5-B79C-C5E0-59BB5846A1E7}"/>
              </a:ext>
            </a:extLst>
          </p:cNvPr>
          <p:cNvSpPr txBox="1"/>
          <p:nvPr/>
        </p:nvSpPr>
        <p:spPr>
          <a:xfrm>
            <a:off x="1368927" y="2708445"/>
            <a:ext cx="15163800" cy="6709489"/>
          </a:xfrm>
          <a:prstGeom prst="rect">
            <a:avLst/>
          </a:prstGeom>
          <a:noFill/>
          <a:ln>
            <a:noFill/>
          </a:ln>
        </p:spPr>
        <p:txBody>
          <a:bodyPr spcFirstLastPara="1" wrap="square" lIns="91425" tIns="45700" rIns="91425" bIns="45700" anchor="t" anchorCtr="0">
            <a:spAutoFit/>
          </a:bodyPr>
          <a:lstStyle/>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Pacto mundial para </a:t>
            </a:r>
            <a:r>
              <a:rPr lang="es-ES" sz="3000" b="1" i="1" noProof="0" dirty="0">
                <a:solidFill>
                  <a:schemeClr val="dk1"/>
                </a:solidFill>
                <a:latin typeface="Calibri"/>
                <a:ea typeface="Calibri"/>
                <a:cs typeface="Calibri"/>
                <a:sym typeface="Calibri"/>
              </a:rPr>
              <a:t>limitar el calentamiento global </a:t>
            </a:r>
            <a:r>
              <a:rPr lang="es-ES" sz="3000" noProof="0" dirty="0">
                <a:solidFill>
                  <a:schemeClr val="dk1"/>
                </a:solidFill>
                <a:latin typeface="Calibri"/>
                <a:ea typeface="Calibri"/>
                <a:cs typeface="Calibri"/>
                <a:sym typeface="Calibri"/>
              </a:rPr>
              <a:t>a 1,5 °C y reducir las emisiones de gases de efecto invernadero</a:t>
            </a: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b="1" i="1"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i="1" noProof="0" dirty="0">
                <a:solidFill>
                  <a:schemeClr val="dk1"/>
                </a:solidFill>
                <a:latin typeface="Calibri"/>
                <a:ea typeface="Calibri"/>
                <a:cs typeface="Calibri"/>
                <a:sym typeface="Calibri"/>
              </a:rPr>
              <a:t>Aplicación a las artes escénicas:</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Adoptar medidas para reducir la huella de carbono </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Mejorar la gestión de residuos</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Reducir el impacto de la movilidad</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Incorporar materiales reciclables</a:t>
            </a:r>
          </a:p>
        </p:txBody>
      </p:sp>
      <p:sp>
        <p:nvSpPr>
          <p:cNvPr id="3" name="Google Shape;155;g34519fc2d75_0_8">
            <a:extLst>
              <a:ext uri="{FF2B5EF4-FFF2-40B4-BE49-F238E27FC236}">
                <a16:creationId xmlns:a16="http://schemas.microsoft.com/office/drawing/2014/main" id="{CD15BD4B-AC59-DFDE-6138-66AD4A3877B5}"/>
              </a:ext>
            </a:extLst>
          </p:cNvPr>
          <p:cNvSpPr txBox="1"/>
          <p:nvPr/>
        </p:nvSpPr>
        <p:spPr>
          <a:xfrm>
            <a:off x="8609550" y="1401736"/>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  Acuerdo de París (2015)</a:t>
            </a:r>
            <a:endParaRPr lang="es-ES" sz="5000" i="1" noProof="0"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38CE6943-C6DE-63E0-2829-0FCF70979ED9}"/>
              </a:ext>
            </a:extLst>
          </p:cNvPr>
          <p:cNvSpPr/>
          <p:nvPr/>
        </p:nvSpPr>
        <p:spPr>
          <a:xfrm rot="10800000">
            <a:off x="15798050" y="1046899"/>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77742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5DE3CF2-BDEC-2A0D-F4E5-BCB575FDF2D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E8A532DA-894F-9190-BB45-4369FDF25C2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C099037-1D44-9A0A-B5A4-CFE3D494C96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27</a:t>
            </a:fld>
            <a:endParaRPr lang="es-ES" noProof="0" dirty="0"/>
          </a:p>
        </p:txBody>
      </p:sp>
      <p:sp>
        <p:nvSpPr>
          <p:cNvPr id="2" name="Google Shape;154;g34519fc2d75_0_8">
            <a:extLst>
              <a:ext uri="{FF2B5EF4-FFF2-40B4-BE49-F238E27FC236}">
                <a16:creationId xmlns:a16="http://schemas.microsoft.com/office/drawing/2014/main" id="{510C7B22-60F5-AABE-F1D0-D9F1BEB7D92D}"/>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Calibri"/>
                <a:ea typeface="Calibri"/>
                <a:cs typeface="Calibri"/>
                <a:sym typeface="Calibri"/>
              </a:rPr>
              <a:t>Aprobada en 2015 por los 193 países miembros de la ONU</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Visión: </a:t>
            </a:r>
            <a:r>
              <a:rPr lang="es-ES" sz="3000" noProof="0" dirty="0">
                <a:solidFill>
                  <a:schemeClr val="dk1"/>
                </a:solidFill>
                <a:latin typeface="Calibri"/>
                <a:ea typeface="Calibri"/>
                <a:cs typeface="Calibri"/>
                <a:sym typeface="Calibri"/>
              </a:rPr>
              <a:t>Las personas, el planeta, la prosperidad y la paz</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Resultado: </a:t>
            </a:r>
            <a:r>
              <a:rPr lang="es-ES" sz="3000" i="1" noProof="0" dirty="0">
                <a:solidFill>
                  <a:schemeClr val="dk1"/>
                </a:solidFill>
                <a:latin typeface="Calibri"/>
                <a:ea typeface="Calibri"/>
                <a:cs typeface="Calibri"/>
                <a:sym typeface="Calibri"/>
              </a:rPr>
              <a:t>17 Objetivos de Desarrollo Sostenible </a:t>
            </a:r>
            <a:r>
              <a:rPr lang="es-ES" sz="3000" noProof="0" dirty="0">
                <a:solidFill>
                  <a:schemeClr val="dk1"/>
                </a:solidFill>
                <a:latin typeface="Calibri"/>
                <a:ea typeface="Calibri"/>
                <a:cs typeface="Calibri"/>
                <a:sym typeface="Calibri"/>
              </a:rPr>
              <a:t>y 169 metas (económicas, sociales y medioambientales) que deben alcanzarse para 2030</a:t>
            </a:r>
            <a:endParaRPr lang="es-ES" sz="3000" noProof="0" dirty="0">
              <a:solidFill>
                <a:schemeClr val="dk1"/>
              </a:solidFill>
              <a:latin typeface="Calibri"/>
              <a:ea typeface="Calibri"/>
              <a:cs typeface="Calibri"/>
            </a:endParaRPr>
          </a:p>
          <a:p>
            <a:pPr marL="622300" indent="-558800" algn="just">
              <a:lnSpc>
                <a:spcPct val="150000"/>
              </a:lnSpc>
              <a:spcBef>
                <a:spcPts val="1200"/>
              </a:spcBef>
              <a:buClr>
                <a:srgbClr val="04A6C2"/>
              </a:buClr>
              <a:buSzPts val="2500"/>
              <a:buFont typeface="Noto Sans Symbols"/>
              <a:buChar char="⮚"/>
            </a:pPr>
            <a:r>
              <a:rPr lang="es-ES" sz="3000" b="1" noProof="0" dirty="0">
                <a:solidFill>
                  <a:schemeClr val="dk1"/>
                </a:solidFill>
                <a:latin typeface="Calibri"/>
                <a:ea typeface="Calibri"/>
                <a:cs typeface="Calibri"/>
                <a:sym typeface="Calibri"/>
              </a:rPr>
              <a:t>Asuntos: </a:t>
            </a:r>
            <a:r>
              <a:rPr lang="es-ES" sz="3000" noProof="0" dirty="0">
                <a:solidFill>
                  <a:schemeClr val="dk1"/>
                </a:solidFill>
                <a:latin typeface="Calibri"/>
                <a:ea typeface="Calibri"/>
                <a:cs typeface="Calibri"/>
                <a:sym typeface="Calibri"/>
              </a:rPr>
              <a:t>Aborda la pobreza, la desigualdad, el cambio climático, la degradación medioambiental, injusticias de género</a:t>
            </a:r>
            <a:endParaRPr lang="es-ES" sz="3000" noProof="0" dirty="0">
              <a:solidFill>
                <a:schemeClr val="dk1"/>
              </a:solidFill>
              <a:latin typeface="Calibri"/>
              <a:ea typeface="Calibri"/>
              <a:cs typeface="Calibri"/>
            </a:endParaRPr>
          </a:p>
        </p:txBody>
      </p:sp>
      <p:sp>
        <p:nvSpPr>
          <p:cNvPr id="3" name="Google Shape;155;g34519fc2d75_0_8">
            <a:extLst>
              <a:ext uri="{FF2B5EF4-FFF2-40B4-BE49-F238E27FC236}">
                <a16:creationId xmlns:a16="http://schemas.microsoft.com/office/drawing/2014/main" id="{23A58E45-09A6-CDCC-CEFB-20BE69DFAC2E}"/>
              </a:ext>
            </a:extLst>
          </p:cNvPr>
          <p:cNvSpPr txBox="1"/>
          <p:nvPr/>
        </p:nvSpPr>
        <p:spPr>
          <a:xfrm>
            <a:off x="9144000" y="1258350"/>
            <a:ext cx="786235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  Agenda 2030 y los ODS</a:t>
            </a:r>
            <a:endParaRPr lang="es-ES" sz="5000" i="1" noProof="0"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21CD6428-DC20-890C-8E7A-CB5B4BCD835C}"/>
              </a:ext>
            </a:extLst>
          </p:cNvPr>
          <p:cNvSpPr/>
          <p:nvPr/>
        </p:nvSpPr>
        <p:spPr>
          <a:xfrm rot="10800000">
            <a:off x="15939550" y="85269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pic>
        <p:nvPicPr>
          <p:cNvPr id="6" name="Picture 5" descr="Qué es la Agenda 2030 y cómo participa España? | Blog eCityclic">
            <a:extLst>
              <a:ext uri="{FF2B5EF4-FFF2-40B4-BE49-F238E27FC236}">
                <a16:creationId xmlns:a16="http://schemas.microsoft.com/office/drawing/2014/main" id="{ED65EFAC-1F79-8ED2-0C8C-882EC10DFCEE}"/>
              </a:ext>
            </a:extLst>
          </p:cNvPr>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1295"/>
          <a:stretch/>
        </p:blipFill>
        <p:spPr bwMode="auto">
          <a:xfrm>
            <a:off x="11544300" y="6882820"/>
            <a:ext cx="6182042" cy="3256430"/>
          </a:xfrm>
          <a:prstGeom prst="rect">
            <a:avLst/>
          </a:prstGeom>
          <a:noFill/>
        </p:spPr>
      </p:pic>
    </p:spTree>
    <p:extLst>
      <p:ext uri="{BB962C8B-B14F-4D97-AF65-F5344CB8AC3E}">
        <p14:creationId xmlns:p14="http://schemas.microsoft.com/office/powerpoint/2010/main" val="880927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2011F06-51C8-1620-F7B6-69DE2A8B02A8}"/>
            </a:ext>
          </a:extLst>
        </p:cNvPr>
        <p:cNvGrpSpPr/>
        <p:nvPr/>
      </p:nvGrpSpPr>
      <p:grpSpPr>
        <a:xfrm>
          <a:off x="0" y="0"/>
          <a:ext cx="0" cy="0"/>
          <a:chOff x="0" y="0"/>
          <a:chExt cx="0" cy="0"/>
        </a:xfrm>
      </p:grpSpPr>
      <p:pic>
        <p:nvPicPr>
          <p:cNvPr id="4" name="Imagen 2" descr="Interfaz de usuario gráfica&#10;&#10;El contenido generado por IA puede ser incorrecto.">
            <a:extLst>
              <a:ext uri="{FF2B5EF4-FFF2-40B4-BE49-F238E27FC236}">
                <a16:creationId xmlns:a16="http://schemas.microsoft.com/office/drawing/2014/main" id="{1C52BCF0-6BC4-B6E5-12C8-7891CEE543D9}"/>
              </a:ext>
            </a:extLst>
          </p:cNvPr>
          <p:cNvPicPr>
            <a:picLocks noChangeAspect="1"/>
          </p:cNvPicPr>
          <p:nvPr/>
        </p:nvPicPr>
        <p:blipFill>
          <a:blip r:embed="rId3">
            <a:extLst>
              <a:ext uri="{28A0092B-C50C-407E-A947-70E740481C1C}">
                <a14:useLocalDpi xmlns:a14="http://schemas.microsoft.com/office/drawing/2010/main" val="0"/>
              </a:ext>
            </a:extLst>
          </a:blip>
          <a:srcRect l="-126" t="-130" r="-177" b="4783"/>
          <a:stretch>
            <a:fillRect/>
          </a:stretch>
        </p:blipFill>
        <p:spPr>
          <a:xfrm>
            <a:off x="8918425" y="4867620"/>
            <a:ext cx="9370537" cy="4714527"/>
          </a:xfrm>
          <a:prstGeom prst="rect">
            <a:avLst/>
          </a:prstGeom>
        </p:spPr>
      </p:pic>
      <p:sp>
        <p:nvSpPr>
          <p:cNvPr id="142" name="Google Shape;142;g34519fc2d75_0_0">
            <a:extLst>
              <a:ext uri="{FF2B5EF4-FFF2-40B4-BE49-F238E27FC236}">
                <a16:creationId xmlns:a16="http://schemas.microsoft.com/office/drawing/2014/main" id="{F93798F6-E6C5-0F9F-59D6-258E5365EA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89FAC51-67C1-053F-409E-D318774DA80A}"/>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28</a:t>
            </a:fld>
            <a:endParaRPr lang="es-ES" noProof="0" dirty="0"/>
          </a:p>
        </p:txBody>
      </p:sp>
      <p:sp>
        <p:nvSpPr>
          <p:cNvPr id="2" name="Google Shape;154;g34519fc2d75_0_8">
            <a:extLst>
              <a:ext uri="{FF2B5EF4-FFF2-40B4-BE49-F238E27FC236}">
                <a16:creationId xmlns:a16="http://schemas.microsoft.com/office/drawing/2014/main" id="{0C603CC6-33DB-F999-AF44-15A77E249DA8}"/>
              </a:ext>
            </a:extLst>
          </p:cNvPr>
          <p:cNvSpPr txBox="1"/>
          <p:nvPr/>
        </p:nvSpPr>
        <p:spPr>
          <a:xfrm>
            <a:off x="1336525" y="2236171"/>
            <a:ext cx="15163800" cy="2631449"/>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Calibri"/>
                <a:ea typeface="Calibri"/>
                <a:cs typeface="Calibri"/>
                <a:sym typeface="Calibri"/>
              </a:rPr>
              <a:t>¿Cómo puede contribuir el sector a la Agenda 2030?</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Sensibilizar y educar al público</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Promover el cambio social y medioambiental</a:t>
            </a:r>
          </a:p>
        </p:txBody>
      </p:sp>
      <p:sp>
        <p:nvSpPr>
          <p:cNvPr id="3" name="Google Shape;155;g34519fc2d75_0_8">
            <a:extLst>
              <a:ext uri="{FF2B5EF4-FFF2-40B4-BE49-F238E27FC236}">
                <a16:creationId xmlns:a16="http://schemas.microsoft.com/office/drawing/2014/main" id="{A3E2FA6D-D0D8-7CD0-4D98-8361B2957446}"/>
              </a:ext>
            </a:extLst>
          </p:cNvPr>
          <p:cNvSpPr txBox="1"/>
          <p:nvPr/>
        </p:nvSpPr>
        <p:spPr>
          <a:xfrm>
            <a:off x="9144000" y="1415040"/>
            <a:ext cx="835765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  Agenda 2030 y los ODS</a:t>
            </a:r>
            <a:endParaRPr lang="es-ES" sz="5000" i="1" noProof="0"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A255DECF-575A-4D1F-4E80-2E784CD239BF}"/>
              </a:ext>
            </a:extLst>
          </p:cNvPr>
          <p:cNvSpPr/>
          <p:nvPr/>
        </p:nvSpPr>
        <p:spPr>
          <a:xfrm rot="10800000">
            <a:off x="16079063" y="920998"/>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7" name="CuadroTexto 6">
            <a:extLst>
              <a:ext uri="{FF2B5EF4-FFF2-40B4-BE49-F238E27FC236}">
                <a16:creationId xmlns:a16="http://schemas.microsoft.com/office/drawing/2014/main" id="{B0E8BBC1-EAA3-70CD-7ED2-F2A83CE26E94}"/>
              </a:ext>
            </a:extLst>
          </p:cNvPr>
          <p:cNvSpPr txBox="1"/>
          <p:nvPr/>
        </p:nvSpPr>
        <p:spPr>
          <a:xfrm>
            <a:off x="2401609" y="5419381"/>
            <a:ext cx="4055603" cy="2071721"/>
          </a:xfrm>
          <a:prstGeom prst="rect">
            <a:avLst/>
          </a:prstGeom>
          <a:noFill/>
        </p:spPr>
        <p:txBody>
          <a:bodyPr wrap="square">
            <a:spAutoFit/>
          </a:bodyPr>
          <a:lstStyle/>
          <a:p>
            <a:pPr marL="63500" marR="0" lvl="0" algn="just" rtl="0">
              <a:lnSpc>
                <a:spcPct val="150000"/>
              </a:lnSpc>
              <a:spcBef>
                <a:spcPts val="1200"/>
              </a:spcBef>
              <a:spcAft>
                <a:spcPts val="0"/>
              </a:spcAft>
              <a:buClr>
                <a:srgbClr val="04A6C2"/>
              </a:buClr>
              <a:buSzPts val="2500"/>
            </a:pPr>
            <a:r>
              <a:rPr lang="es-ES" sz="2500" b="1" noProof="0" dirty="0">
                <a:solidFill>
                  <a:schemeClr val="dk1"/>
                </a:solidFill>
                <a:latin typeface="Calibri"/>
                <a:ea typeface="Calibri"/>
                <a:cs typeface="Calibri"/>
                <a:sym typeface="Calibri"/>
              </a:rPr>
              <a:t>ODS 4</a:t>
            </a:r>
            <a:r>
              <a:rPr lang="es-ES" sz="2500" noProof="0" dirty="0">
                <a:solidFill>
                  <a:schemeClr val="dk1"/>
                </a:solidFill>
                <a:latin typeface="Calibri"/>
                <a:ea typeface="Calibri"/>
                <a:cs typeface="Calibri"/>
                <a:sym typeface="Calibri"/>
              </a:rPr>
              <a:t>: Educación de calidad</a:t>
            </a:r>
          </a:p>
          <a:p>
            <a:pPr marL="63500" marR="0" lvl="0" algn="just" rtl="0">
              <a:lnSpc>
                <a:spcPct val="150000"/>
              </a:lnSpc>
              <a:spcBef>
                <a:spcPts val="1200"/>
              </a:spcBef>
              <a:spcAft>
                <a:spcPts val="0"/>
              </a:spcAft>
              <a:buClr>
                <a:srgbClr val="04A6C2"/>
              </a:buClr>
              <a:buSzPts val="2500"/>
            </a:pPr>
            <a:r>
              <a:rPr lang="es-ES" sz="2500" b="1" noProof="0" dirty="0">
                <a:solidFill>
                  <a:schemeClr val="dk1"/>
                </a:solidFill>
                <a:latin typeface="Calibri"/>
                <a:ea typeface="Calibri"/>
                <a:cs typeface="Calibri"/>
                <a:sym typeface="Calibri"/>
              </a:rPr>
              <a:t>ODS 5: </a:t>
            </a:r>
            <a:r>
              <a:rPr lang="es-ES" sz="2500" noProof="0" dirty="0">
                <a:solidFill>
                  <a:schemeClr val="dk1"/>
                </a:solidFill>
                <a:latin typeface="Calibri"/>
                <a:ea typeface="Calibri"/>
                <a:cs typeface="Calibri"/>
                <a:sym typeface="Calibri"/>
              </a:rPr>
              <a:t>Igualdad de género</a:t>
            </a:r>
          </a:p>
          <a:p>
            <a:pPr marL="63500" marR="0" lvl="0" algn="just" rtl="0">
              <a:lnSpc>
                <a:spcPct val="150000"/>
              </a:lnSpc>
              <a:spcBef>
                <a:spcPts val="1200"/>
              </a:spcBef>
              <a:spcAft>
                <a:spcPts val="0"/>
              </a:spcAft>
              <a:buClr>
                <a:srgbClr val="04A6C2"/>
              </a:buClr>
              <a:buSzPts val="2500"/>
            </a:pPr>
            <a:r>
              <a:rPr lang="es-ES" sz="2500" b="1" noProof="0" dirty="0">
                <a:solidFill>
                  <a:schemeClr val="dk1"/>
                </a:solidFill>
                <a:latin typeface="Calibri"/>
                <a:ea typeface="Calibri"/>
                <a:cs typeface="Calibri"/>
                <a:sym typeface="Calibri"/>
              </a:rPr>
              <a:t>ODS 7: </a:t>
            </a:r>
            <a:r>
              <a:rPr lang="es-ES" sz="2500" noProof="0" dirty="0">
                <a:solidFill>
                  <a:schemeClr val="dk1"/>
                </a:solidFill>
                <a:latin typeface="Calibri"/>
                <a:ea typeface="Calibri"/>
                <a:cs typeface="Calibri"/>
                <a:sym typeface="Calibri"/>
              </a:rPr>
              <a:t>Energía limpia</a:t>
            </a:r>
          </a:p>
        </p:txBody>
      </p:sp>
      <p:sp>
        <p:nvSpPr>
          <p:cNvPr id="9" name="CuadroTexto 8">
            <a:extLst>
              <a:ext uri="{FF2B5EF4-FFF2-40B4-BE49-F238E27FC236}">
                <a16:creationId xmlns:a16="http://schemas.microsoft.com/office/drawing/2014/main" id="{57D5BCF1-B130-B4FA-D633-251CE54D6F41}"/>
              </a:ext>
            </a:extLst>
          </p:cNvPr>
          <p:cNvSpPr txBox="1"/>
          <p:nvPr/>
        </p:nvSpPr>
        <p:spPr>
          <a:xfrm>
            <a:off x="2363509" y="7575429"/>
            <a:ext cx="7834591" cy="2071721"/>
          </a:xfrm>
          <a:prstGeom prst="rect">
            <a:avLst/>
          </a:prstGeom>
          <a:noFill/>
        </p:spPr>
        <p:txBody>
          <a:bodyPr wrap="square">
            <a:spAutoFit/>
          </a:bodyPr>
          <a:lstStyle/>
          <a:p>
            <a:pPr marL="63500" algn="just">
              <a:lnSpc>
                <a:spcPct val="150000"/>
              </a:lnSpc>
              <a:spcBef>
                <a:spcPts val="1200"/>
              </a:spcBef>
              <a:buClr>
                <a:srgbClr val="04A6C2"/>
              </a:buClr>
              <a:buSzPts val="2500"/>
            </a:pPr>
            <a:r>
              <a:rPr lang="es-ES" sz="2500" b="1" noProof="0" dirty="0">
                <a:solidFill>
                  <a:schemeClr val="dk1"/>
                </a:solidFill>
                <a:latin typeface="Calibri"/>
                <a:ea typeface="Calibri"/>
                <a:cs typeface="Calibri"/>
                <a:sym typeface="Calibri"/>
              </a:rPr>
              <a:t>ODS 10: </a:t>
            </a:r>
            <a:r>
              <a:rPr lang="es-ES" sz="2500" noProof="0" dirty="0">
                <a:solidFill>
                  <a:schemeClr val="dk1"/>
                </a:solidFill>
                <a:latin typeface="Calibri"/>
                <a:ea typeface="Calibri"/>
                <a:cs typeface="Calibri"/>
                <a:sym typeface="Calibri"/>
              </a:rPr>
              <a:t>Reducción de las desigualdades</a:t>
            </a:r>
          </a:p>
          <a:p>
            <a:pPr marL="63500" algn="just">
              <a:lnSpc>
                <a:spcPct val="150000"/>
              </a:lnSpc>
              <a:spcBef>
                <a:spcPts val="1200"/>
              </a:spcBef>
              <a:buClr>
                <a:srgbClr val="04A6C2"/>
              </a:buClr>
              <a:buSzPts val="2500"/>
            </a:pPr>
            <a:r>
              <a:rPr lang="es-ES" sz="2500" b="1" noProof="0" dirty="0">
                <a:solidFill>
                  <a:schemeClr val="dk1"/>
                </a:solidFill>
                <a:latin typeface="Calibri"/>
                <a:ea typeface="Calibri"/>
                <a:cs typeface="Calibri"/>
                <a:sym typeface="Calibri"/>
              </a:rPr>
              <a:t>ODS 12: </a:t>
            </a:r>
            <a:r>
              <a:rPr lang="es-ES" sz="2500" noProof="0" dirty="0">
                <a:solidFill>
                  <a:schemeClr val="dk1"/>
                </a:solidFill>
                <a:latin typeface="Calibri"/>
                <a:ea typeface="Calibri"/>
                <a:cs typeface="Calibri"/>
                <a:sym typeface="Calibri"/>
              </a:rPr>
              <a:t>Consumo y producción responsables</a:t>
            </a:r>
          </a:p>
          <a:p>
            <a:pPr marL="63500" algn="just">
              <a:lnSpc>
                <a:spcPct val="150000"/>
              </a:lnSpc>
              <a:spcBef>
                <a:spcPts val="1200"/>
              </a:spcBef>
              <a:buClr>
                <a:srgbClr val="04A6C2"/>
              </a:buClr>
              <a:buSzPts val="2500"/>
            </a:pPr>
            <a:r>
              <a:rPr lang="es-ES" sz="2500" b="1" noProof="0" dirty="0">
                <a:solidFill>
                  <a:schemeClr val="dk1"/>
                </a:solidFill>
                <a:latin typeface="Calibri"/>
                <a:ea typeface="Calibri"/>
                <a:cs typeface="Calibri"/>
                <a:sym typeface="Calibri"/>
              </a:rPr>
              <a:t>ODS 13: </a:t>
            </a:r>
            <a:r>
              <a:rPr lang="es-ES" sz="2500" noProof="0" dirty="0">
                <a:solidFill>
                  <a:schemeClr val="dk1"/>
                </a:solidFill>
                <a:latin typeface="Calibri"/>
                <a:ea typeface="Calibri"/>
                <a:cs typeface="Calibri"/>
                <a:sym typeface="Calibri"/>
              </a:rPr>
              <a:t>Acción por el clima</a:t>
            </a:r>
          </a:p>
        </p:txBody>
      </p:sp>
    </p:spTree>
    <p:extLst>
      <p:ext uri="{BB962C8B-B14F-4D97-AF65-F5344CB8AC3E}">
        <p14:creationId xmlns:p14="http://schemas.microsoft.com/office/powerpoint/2010/main" val="25337682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92EC24B-183F-D791-E305-1D8B288515E7}"/>
            </a:ext>
          </a:extLst>
        </p:cNvPr>
        <p:cNvGrpSpPr/>
        <p:nvPr/>
      </p:nvGrpSpPr>
      <p:grpSpPr>
        <a:xfrm>
          <a:off x="0" y="0"/>
          <a:ext cx="0" cy="0"/>
          <a:chOff x="0" y="0"/>
          <a:chExt cx="0" cy="0"/>
        </a:xfrm>
      </p:grpSpPr>
      <p:pic>
        <p:nvPicPr>
          <p:cNvPr id="4" name="Imagen 4" descr="Diagrama&#10;&#10;El contenido generado por IA puede ser incorrecto.">
            <a:extLst>
              <a:ext uri="{FF2B5EF4-FFF2-40B4-BE49-F238E27FC236}">
                <a16:creationId xmlns:a16="http://schemas.microsoft.com/office/drawing/2014/main" id="{2759F4C6-15EA-93EF-B077-D4DB2D234A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23600" y="3368822"/>
            <a:ext cx="6708566" cy="5584216"/>
          </a:xfrm>
          <a:prstGeom prst="rect">
            <a:avLst/>
          </a:prstGeom>
        </p:spPr>
      </p:pic>
      <p:sp>
        <p:nvSpPr>
          <p:cNvPr id="142" name="Google Shape;142;g34519fc2d75_0_0">
            <a:extLst>
              <a:ext uri="{FF2B5EF4-FFF2-40B4-BE49-F238E27FC236}">
                <a16:creationId xmlns:a16="http://schemas.microsoft.com/office/drawing/2014/main" id="{EF8D2886-24C9-6FCE-6C63-2C04E4CE9A0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FD80D8E-31AC-D0E8-0D55-44FF79E5A4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29</a:t>
            </a:fld>
            <a:endParaRPr lang="es-ES" noProof="0" dirty="0"/>
          </a:p>
        </p:txBody>
      </p:sp>
      <p:sp>
        <p:nvSpPr>
          <p:cNvPr id="2" name="Google Shape;154;g34519fc2d75_0_8">
            <a:extLst>
              <a:ext uri="{FF2B5EF4-FFF2-40B4-BE49-F238E27FC236}">
                <a16:creationId xmlns:a16="http://schemas.microsoft.com/office/drawing/2014/main" id="{205DC147-7ECF-1256-E577-5D81EF5F7C34}"/>
              </a:ext>
            </a:extLst>
          </p:cNvPr>
          <p:cNvSpPr txBox="1"/>
          <p:nvPr/>
        </p:nvSpPr>
        <p:spPr>
          <a:xfrm>
            <a:off x="926291" y="2393359"/>
            <a:ext cx="10389409" cy="6247824"/>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Calibri"/>
                <a:ea typeface="Calibri"/>
                <a:cs typeface="Calibri"/>
                <a:sym typeface="Calibri"/>
              </a:rPr>
              <a:t>Definición</a:t>
            </a:r>
            <a:r>
              <a:rPr lang="es-ES" sz="3000" noProof="0" dirty="0">
                <a:solidFill>
                  <a:schemeClr val="dk1"/>
                </a:solidFill>
                <a:latin typeface="Calibri"/>
                <a:ea typeface="Calibri"/>
                <a:cs typeface="Calibri"/>
                <a:sym typeface="Calibri"/>
              </a:rPr>
              <a:t>: Hoja de ruta de la UE para la neutralidad climática en 2050. Define políticas y medidas para convertir Europa en el primer continente climáticamente </a:t>
            </a:r>
            <a:r>
              <a:rPr lang="es-ES" sz="3000" noProof="0" dirty="0">
                <a:solidFill>
                  <a:schemeClr val="dk1"/>
                </a:solidFill>
                <a:latin typeface="30"/>
                <a:ea typeface="Calibri"/>
                <a:cs typeface="Calibri"/>
                <a:sym typeface="Calibri"/>
              </a:rPr>
              <a:t>neutro, incluyendo </a:t>
            </a:r>
            <a:r>
              <a:rPr lang="es-ES" sz="3000" noProof="0" dirty="0">
                <a:solidFill>
                  <a:schemeClr val="dk1"/>
                </a:solidFill>
                <a:latin typeface="Calibri"/>
                <a:ea typeface="Calibri"/>
                <a:cs typeface="Calibri"/>
                <a:sym typeface="Calibri"/>
              </a:rPr>
              <a:t>reformas en materia de energía, transporte, agricultura e industria</a:t>
            </a:r>
          </a:p>
          <a:p>
            <a:pPr marL="63500">
              <a:lnSpc>
                <a:spcPct val="150000"/>
              </a:lnSpc>
              <a:spcBef>
                <a:spcPts val="1200"/>
              </a:spcBef>
              <a:buClr>
                <a:srgbClr val="04A6C2"/>
              </a:buClr>
              <a:buSzPts val="2500"/>
            </a:pPr>
            <a:endParaRPr lang="es-ES" sz="3000" b="1" noProof="0" dirty="0">
              <a:solidFill>
                <a:schemeClr val="dk1"/>
              </a:solidFill>
              <a:latin typeface="Calibri"/>
              <a:ea typeface="Calibri"/>
              <a:cs typeface="Calibri"/>
              <a:sym typeface="Calibri"/>
            </a:endParaRPr>
          </a:p>
          <a:p>
            <a:pPr marL="63500">
              <a:lnSpc>
                <a:spcPct val="150000"/>
              </a:lnSpc>
              <a:spcBef>
                <a:spcPts val="1200"/>
              </a:spcBef>
              <a:buClr>
                <a:srgbClr val="04A6C2"/>
              </a:buClr>
              <a:buSzPts val="2500"/>
            </a:pPr>
            <a:r>
              <a:rPr lang="es-ES" sz="3000" b="1" noProof="0" dirty="0">
                <a:solidFill>
                  <a:schemeClr val="dk1"/>
                </a:solidFill>
                <a:latin typeface="Calibri"/>
                <a:ea typeface="Calibri"/>
                <a:cs typeface="Calibri"/>
                <a:sym typeface="Calibri"/>
              </a:rPr>
              <a:t>Implicaciones para el sector cultural: </a:t>
            </a:r>
          </a:p>
          <a:p>
            <a:pPr marL="63500">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Fomentar métodos de producción ecológicos y reducir el impacto medioambiental de los eventos.</a:t>
            </a:r>
            <a:endParaRPr lang="es-ES" sz="3000" noProof="0" dirty="0">
              <a:solidFill>
                <a:schemeClr val="dk1"/>
              </a:solidFill>
              <a:latin typeface="Calibri"/>
              <a:ea typeface="Calibri"/>
              <a:cs typeface="Calibri"/>
            </a:endParaRPr>
          </a:p>
        </p:txBody>
      </p:sp>
      <p:sp>
        <p:nvSpPr>
          <p:cNvPr id="3" name="Google Shape;155;g34519fc2d75_0_8">
            <a:extLst>
              <a:ext uri="{FF2B5EF4-FFF2-40B4-BE49-F238E27FC236}">
                <a16:creationId xmlns:a16="http://schemas.microsoft.com/office/drawing/2014/main" id="{966E9BF9-7849-5986-3ACB-123F4788E0F5}"/>
              </a:ext>
            </a:extLst>
          </p:cNvPr>
          <p:cNvSpPr txBox="1"/>
          <p:nvPr/>
        </p:nvSpPr>
        <p:spPr>
          <a:xfrm>
            <a:off x="9763074" y="1312971"/>
            <a:ext cx="774805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Pacto Verde Europeo</a:t>
            </a:r>
            <a:endParaRPr lang="es-ES" sz="5000" i="1" noProof="0"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6448CEBE-A27C-2BA6-4908-7DB52B503852}"/>
              </a:ext>
            </a:extLst>
          </p:cNvPr>
          <p:cNvSpPr/>
          <p:nvPr/>
        </p:nvSpPr>
        <p:spPr>
          <a:xfrm rot="10800000">
            <a:off x="15939550" y="9581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64020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34519fc2d75_0_0"/>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3" name="Google Shape;143;g34519fc2d75_0_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4" name="Google Shape;144;g34519fc2d75_0_0"/>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s-ES" sz="5000" b="1" noProof="0" dirty="0">
                <a:solidFill>
                  <a:schemeClr val="dk1"/>
                </a:solidFill>
                <a:latin typeface="Calibri"/>
                <a:ea typeface="Calibri"/>
                <a:cs typeface="Calibri"/>
                <a:sym typeface="Calibri"/>
              </a:rPr>
              <a:t>Fundamentos de la sostenibilidad</a:t>
            </a:r>
            <a:endParaRPr lang="es-ES" sz="5000" noProof="0" dirty="0">
              <a:solidFill>
                <a:schemeClr val="dk1"/>
              </a:solidFill>
              <a:latin typeface="Calibri"/>
              <a:ea typeface="Calibri"/>
              <a:cs typeface="Calibri"/>
              <a:sym typeface="Calibri"/>
            </a:endParaRPr>
          </a:p>
        </p:txBody>
      </p:sp>
      <p:sp>
        <p:nvSpPr>
          <p:cNvPr id="145" name="Google Shape;145;g34519fc2d75_0_0"/>
          <p:cNvSpPr txBox="1"/>
          <p:nvPr/>
        </p:nvSpPr>
        <p:spPr>
          <a:xfrm>
            <a:off x="1176775" y="2355200"/>
            <a:ext cx="16306800" cy="6940321"/>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None/>
            </a:pPr>
            <a:endParaRPr lang="es-ES" sz="3000" b="1"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¿Qué es la sostenibilidad? </a:t>
            </a:r>
            <a:r>
              <a:rPr lang="es-ES" sz="3000" noProof="0" dirty="0">
                <a:solidFill>
                  <a:schemeClr val="dk1"/>
                </a:solidFill>
                <a:latin typeface="Calibri"/>
                <a:ea typeface="Calibri"/>
                <a:cs typeface="Calibri"/>
                <a:sym typeface="Calibri"/>
              </a:rPr>
              <a:t> – La sostenibilidad se define como la capacidad de preservar los recursos naturales y mantener un equilibrio adecuado entre las necesidades humanas y la protección del medio ambiente.</a:t>
            </a:r>
          </a:p>
          <a:p>
            <a:pPr marL="63500" marR="0" lvl="0" algn="just" rtl="0">
              <a:lnSpc>
                <a:spcPct val="150000"/>
              </a:lnSpc>
              <a:spcBef>
                <a:spcPts val="1200"/>
              </a:spcBef>
              <a:spcAft>
                <a:spcPts val="0"/>
              </a:spcAft>
              <a:buClr>
                <a:srgbClr val="04A6C2"/>
              </a:buClr>
              <a:buSzPts val="2500"/>
            </a:pPr>
            <a:endParaRPr lang="es-ES" sz="30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¿Cuándo surgió el concepto de sostenibilidad? </a:t>
            </a:r>
            <a:r>
              <a:rPr lang="es-ES" sz="3000" noProof="0" dirty="0">
                <a:solidFill>
                  <a:schemeClr val="dk1"/>
                </a:solidFill>
                <a:latin typeface="Calibri"/>
                <a:ea typeface="Calibri"/>
                <a:cs typeface="Calibri"/>
                <a:sym typeface="Calibri"/>
              </a:rPr>
              <a:t>– El concepto de sostenibilidad se consolidó en 1987 con la publicación del Informe Brundtland, titulado oficialmente Nuestro futuro común, elaborado por la Comisión Mundial sobre el Medio Ambiente y el Desarrollo. Este influyente documento introdujo la noción de </a:t>
            </a:r>
            <a:r>
              <a:rPr lang="es-ES" sz="3000" b="1" noProof="0" dirty="0">
                <a:solidFill>
                  <a:schemeClr val="dk1"/>
                </a:solidFill>
                <a:latin typeface="Calibri"/>
                <a:ea typeface="Calibri"/>
                <a:cs typeface="Calibri"/>
                <a:sym typeface="Calibri"/>
              </a:rPr>
              <a:t>desarrollo sostenible</a:t>
            </a:r>
            <a:r>
              <a:rPr lang="es-ES" sz="3000" noProof="0" dirty="0">
                <a:solidFill>
                  <a:schemeClr val="dk1"/>
                </a:solidFill>
                <a:latin typeface="Calibri"/>
                <a:ea typeface="Calibri"/>
                <a:cs typeface="Calibri"/>
                <a:sym typeface="Calibri"/>
              </a:rPr>
              <a:t>, a menudo utilizada </a:t>
            </a:r>
            <a:r>
              <a:rPr lang="es-ES" sz="3000" b="1" noProof="0" dirty="0">
                <a:solidFill>
                  <a:schemeClr val="dk1"/>
                </a:solidFill>
                <a:latin typeface="Calibri"/>
                <a:ea typeface="Calibri"/>
                <a:cs typeface="Calibri"/>
                <a:sym typeface="Calibri"/>
              </a:rPr>
              <a:t>como sinónimo de sostenibilidad</a:t>
            </a:r>
            <a:r>
              <a:rPr lang="es-ES" sz="3000" noProof="0" dirty="0">
                <a:solidFill>
                  <a:schemeClr val="dk1"/>
                </a:solidFill>
                <a:latin typeface="Calibri"/>
                <a:ea typeface="Calibri"/>
                <a:cs typeface="Calibri"/>
                <a:sym typeface="Calibri"/>
              </a:rPr>
              <a:t>, y sentó las bases teóricas de la responsabilidad medioambiental y social moderna.</a:t>
            </a:r>
          </a:p>
        </p:txBody>
      </p:sp>
      <p:sp>
        <p:nvSpPr>
          <p:cNvPr id="146" name="Google Shape;146;g34519fc2d75_0_0"/>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3</a:t>
            </a:fld>
            <a:endParaRPr lang="es-ES" noProof="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0F3797A-EB29-FA66-6B4F-2A4D49B7EC9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6BFA4F39-47AD-81B5-6A76-51A842ED23F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262CA17-674F-BA93-8437-E33123A5692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30</a:t>
            </a:fld>
            <a:endParaRPr lang="es-ES" noProof="0" dirty="0"/>
          </a:p>
        </p:txBody>
      </p:sp>
      <p:sp>
        <p:nvSpPr>
          <p:cNvPr id="2" name="Google Shape;154;g34519fc2d75_0_8">
            <a:extLst>
              <a:ext uri="{FF2B5EF4-FFF2-40B4-BE49-F238E27FC236}">
                <a16:creationId xmlns:a16="http://schemas.microsoft.com/office/drawing/2014/main" id="{5BCB8030-C5B6-B3A3-0213-AC1BFF62C149}"/>
              </a:ext>
            </a:extLst>
          </p:cNvPr>
          <p:cNvSpPr txBox="1"/>
          <p:nvPr/>
        </p:nvSpPr>
        <p:spPr>
          <a:xfrm>
            <a:off x="1336525" y="2678131"/>
            <a:ext cx="15163800" cy="2323673"/>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Definición: son leyes y reglamentos obligatorios </a:t>
            </a:r>
            <a:r>
              <a:rPr lang="es-ES" sz="3000" noProof="0" dirty="0">
                <a:solidFill>
                  <a:schemeClr val="dk1"/>
                </a:solidFill>
                <a:latin typeface="30"/>
                <a:ea typeface="Calibri"/>
                <a:cs typeface="Calibri"/>
                <a:sym typeface="Calibri"/>
              </a:rPr>
              <a:t>de gobiernos o instituciones públicas (por ejemplo, la UE), su cumplimiento es una obligación legal, y algunas requieren la certificación por parte de un organismo acreditado</a:t>
            </a:r>
          </a:p>
        </p:txBody>
      </p:sp>
      <p:sp>
        <p:nvSpPr>
          <p:cNvPr id="3" name="Google Shape;155;g34519fc2d75_0_8">
            <a:extLst>
              <a:ext uri="{FF2B5EF4-FFF2-40B4-BE49-F238E27FC236}">
                <a16:creationId xmlns:a16="http://schemas.microsoft.com/office/drawing/2014/main" id="{84BB5F8B-864D-0A0C-1738-89A3AE89BBD8}"/>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¿Qué se entiende por legislación?</a:t>
            </a:r>
          </a:p>
        </p:txBody>
      </p:sp>
      <p:sp>
        <p:nvSpPr>
          <p:cNvPr id="4" name="Google Shape;154;g34519fc2d75_0_8">
            <a:extLst>
              <a:ext uri="{FF2B5EF4-FFF2-40B4-BE49-F238E27FC236}">
                <a16:creationId xmlns:a16="http://schemas.microsoft.com/office/drawing/2014/main" id="{D318A354-FB8A-89E1-7411-79B8D71E21FB}"/>
              </a:ext>
            </a:extLst>
          </p:cNvPr>
          <p:cNvSpPr txBox="1"/>
          <p:nvPr/>
        </p:nvSpPr>
        <p:spPr>
          <a:xfrm>
            <a:off x="1336525" y="5968918"/>
            <a:ext cx="16910647" cy="329316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2800" noProof="0" dirty="0">
                <a:solidFill>
                  <a:schemeClr val="dk1"/>
                </a:solidFill>
                <a:latin typeface="30"/>
                <a:ea typeface="Calibri"/>
                <a:cs typeface="Calibri"/>
                <a:sym typeface="Calibri"/>
              </a:rPr>
              <a:t>Las normas pueden afectar directamente al funcionamiento de las organizaciones</a:t>
            </a:r>
            <a:endParaRPr lang="es-ES" sz="2800" noProof="0" dirty="0">
              <a:solidFill>
                <a:schemeClr val="dk1"/>
              </a:solidFill>
              <a:latin typeface="30"/>
              <a:ea typeface="Calibri"/>
              <a:cs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2800" noProof="0" dirty="0">
                <a:solidFill>
                  <a:schemeClr val="dk1"/>
                </a:solidFill>
                <a:latin typeface="30"/>
                <a:ea typeface="Calibri"/>
                <a:cs typeface="Calibri"/>
                <a:sym typeface="Calibri"/>
              </a:rPr>
              <a:t>No todas se aplican a todas las organizaciones culturales</a:t>
            </a:r>
            <a:endParaRPr lang="es-ES" sz="2800" noProof="0" dirty="0">
              <a:solidFill>
                <a:schemeClr val="dk1"/>
              </a:solidFill>
              <a:latin typeface="30"/>
              <a:ea typeface="Calibri"/>
              <a:cs typeface="Calibri"/>
            </a:endParaRPr>
          </a:p>
          <a:p>
            <a:pPr marL="622300" indent="-558800" algn="just">
              <a:lnSpc>
                <a:spcPct val="150000"/>
              </a:lnSpc>
              <a:spcBef>
                <a:spcPts val="1200"/>
              </a:spcBef>
              <a:buClr>
                <a:srgbClr val="04A6C2"/>
              </a:buClr>
              <a:buSzPts val="2500"/>
              <a:buFont typeface="Noto Sans Symbols"/>
              <a:buChar char="⮚"/>
            </a:pPr>
            <a:r>
              <a:rPr lang="es-ES" sz="2800" noProof="0" dirty="0">
                <a:solidFill>
                  <a:schemeClr val="dk1"/>
                </a:solidFill>
                <a:latin typeface="30"/>
                <a:ea typeface="Calibri"/>
                <a:cs typeface="Calibri"/>
                <a:sym typeface="Calibri"/>
              </a:rPr>
              <a:t>La aplicabilidad depende de: </a:t>
            </a:r>
          </a:p>
          <a:p>
            <a:pPr marL="63500" algn="just">
              <a:lnSpc>
                <a:spcPct val="150000"/>
              </a:lnSpc>
              <a:spcBef>
                <a:spcPts val="1200"/>
              </a:spcBef>
              <a:buClr>
                <a:srgbClr val="04A6C2"/>
              </a:buClr>
              <a:buSzPts val="2500"/>
            </a:pPr>
            <a:r>
              <a:rPr lang="es-ES" sz="2800" noProof="0" dirty="0">
                <a:solidFill>
                  <a:schemeClr val="dk1"/>
                </a:solidFill>
                <a:latin typeface="30"/>
                <a:ea typeface="Calibri"/>
                <a:cs typeface="Calibri"/>
                <a:sym typeface="Calibri"/>
              </a:rPr>
              <a:t>       El tipo de actividad;       El tamaño y la financiación;    El número de empleados;        Otras variables</a:t>
            </a:r>
            <a:endParaRPr lang="es-ES" sz="2800" noProof="0" dirty="0">
              <a:solidFill>
                <a:schemeClr val="dk1"/>
              </a:solidFill>
              <a:latin typeface="30"/>
              <a:ea typeface="Calibri"/>
              <a:cs typeface="Calibri"/>
            </a:endParaRPr>
          </a:p>
        </p:txBody>
      </p:sp>
      <p:sp>
        <p:nvSpPr>
          <p:cNvPr id="7" name="Google Shape;155;g34519fc2d75_0_8">
            <a:extLst>
              <a:ext uri="{FF2B5EF4-FFF2-40B4-BE49-F238E27FC236}">
                <a16:creationId xmlns:a16="http://schemas.microsoft.com/office/drawing/2014/main" id="{625C23FA-6F3F-33D0-54AF-625B33A887BE}"/>
              </a:ext>
            </a:extLst>
          </p:cNvPr>
          <p:cNvSpPr txBox="1"/>
          <p:nvPr/>
        </p:nvSpPr>
        <p:spPr>
          <a:xfrm>
            <a:off x="1336525" y="5285197"/>
            <a:ext cx="11567879" cy="707846"/>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4000" b="1" noProof="0" dirty="0">
                <a:solidFill>
                  <a:schemeClr val="tx1"/>
                </a:solidFill>
                <a:latin typeface="Calibri"/>
                <a:ea typeface="Calibri"/>
                <a:cs typeface="Calibri"/>
                <a:sym typeface="Calibri"/>
              </a:rPr>
              <a:t>Por qué es importante para las artes</a:t>
            </a:r>
          </a:p>
        </p:txBody>
      </p:sp>
      <p:sp>
        <p:nvSpPr>
          <p:cNvPr id="6" name="Google Shape;153;g34519fc2d75_0_8">
            <a:extLst>
              <a:ext uri="{FF2B5EF4-FFF2-40B4-BE49-F238E27FC236}">
                <a16:creationId xmlns:a16="http://schemas.microsoft.com/office/drawing/2014/main" id="{CCE6C5D6-3293-6B40-49B2-6A14AE5395D1}"/>
              </a:ext>
            </a:extLst>
          </p:cNvPr>
          <p:cNvSpPr/>
          <p:nvPr/>
        </p:nvSpPr>
        <p:spPr>
          <a:xfrm rot="10800000">
            <a:off x="1287699" y="140751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146737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1FBABF4-360F-2686-DD30-E5CABE1A85D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8F5315DB-D2F4-AF67-49B7-BC0FCB404DE6}"/>
              </a:ext>
            </a:extLst>
          </p:cNvPr>
          <p:cNvSpPr/>
          <p:nvPr/>
        </p:nvSpPr>
        <p:spPr>
          <a:xfrm rot="10800000" flipH="1">
            <a:off x="-320802" y="-7332787"/>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87A849E-9EC8-580A-26B4-2C9AAEBDEEF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31</a:t>
            </a:fld>
            <a:endParaRPr lang="es-ES" noProof="0" dirty="0"/>
          </a:p>
        </p:txBody>
      </p:sp>
      <p:sp>
        <p:nvSpPr>
          <p:cNvPr id="2" name="Google Shape;154;g34519fc2d75_0_8">
            <a:extLst>
              <a:ext uri="{FF2B5EF4-FFF2-40B4-BE49-F238E27FC236}">
                <a16:creationId xmlns:a16="http://schemas.microsoft.com/office/drawing/2014/main" id="{E22FCB62-8788-AA5B-1396-C417C2B33C98}"/>
              </a:ext>
            </a:extLst>
          </p:cNvPr>
          <p:cNvSpPr txBox="1"/>
          <p:nvPr/>
        </p:nvSpPr>
        <p:spPr>
          <a:xfrm>
            <a:off x="692785" y="2390418"/>
            <a:ext cx="17492932" cy="3323946"/>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Nueva directiva de la UE para la divulgación detallada de información ESG, que sustituye a la NFRD</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¿Qué se comunica? </a:t>
            </a:r>
            <a:r>
              <a:rPr lang="es-ES" sz="3000" noProof="0" dirty="0">
                <a:solidFill>
                  <a:schemeClr val="dk1"/>
                </a:solidFill>
                <a:latin typeface="30"/>
                <a:ea typeface="Calibri"/>
                <a:cs typeface="Calibri"/>
                <a:sym typeface="Calibri"/>
              </a:rPr>
              <a:t>Impactos, riesgos y oportunidades ESG, doble materialidad, cadena de valor completa</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Impacto</a:t>
            </a:r>
            <a:r>
              <a:rPr lang="es-ES" sz="3000" noProof="0" dirty="0">
                <a:solidFill>
                  <a:schemeClr val="dk1"/>
                </a:solidFill>
                <a:latin typeface="30"/>
                <a:ea typeface="Calibri"/>
                <a:cs typeface="Calibri"/>
                <a:sym typeface="Calibri"/>
              </a:rPr>
              <a:t>: Las grandes organizaciones culturales deben informar sobre su impacto medioambiental y social, mejorando la transparencia</a:t>
            </a:r>
          </a:p>
        </p:txBody>
      </p:sp>
      <p:sp>
        <p:nvSpPr>
          <p:cNvPr id="3" name="Google Shape;155;g34519fc2d75_0_8">
            <a:extLst>
              <a:ext uri="{FF2B5EF4-FFF2-40B4-BE49-F238E27FC236}">
                <a16:creationId xmlns:a16="http://schemas.microsoft.com/office/drawing/2014/main" id="{649787ED-DCEA-A5E3-DE30-6F1FFFEE7D06}"/>
              </a:ext>
            </a:extLst>
          </p:cNvPr>
          <p:cNvSpPr txBox="1"/>
          <p:nvPr/>
        </p:nvSpPr>
        <p:spPr>
          <a:xfrm>
            <a:off x="1264122" y="1393250"/>
            <a:ext cx="16003420" cy="800179"/>
          </a:xfrm>
          <a:prstGeom prst="rect">
            <a:avLst/>
          </a:prstGeom>
          <a:noFill/>
          <a:ln>
            <a:noFill/>
          </a:ln>
        </p:spPr>
        <p:txBody>
          <a:bodyPr spcFirstLastPara="1" wrap="square" lIns="91425" tIns="45700" rIns="91425" bIns="45700" anchor="t" anchorCtr="0">
            <a:spAutoFit/>
          </a:bodyPr>
          <a:lstStyle/>
          <a:p>
            <a:r>
              <a:rPr lang="es-ES" sz="4600" b="1" noProof="0" dirty="0">
                <a:solidFill>
                  <a:schemeClr val="tx1"/>
                </a:solidFill>
                <a:latin typeface="Calibri"/>
                <a:ea typeface="Calibri"/>
                <a:cs typeface="Calibri"/>
                <a:sym typeface="Calibri"/>
              </a:rPr>
              <a:t>Directiva de Informes de Sostenibilidad Corporativa (CSRD)</a:t>
            </a:r>
          </a:p>
        </p:txBody>
      </p:sp>
      <p:sp>
        <p:nvSpPr>
          <p:cNvPr id="5" name="Google Shape;143;g34519fc2d75_0_0">
            <a:extLst>
              <a:ext uri="{FF2B5EF4-FFF2-40B4-BE49-F238E27FC236}">
                <a16:creationId xmlns:a16="http://schemas.microsoft.com/office/drawing/2014/main" id="{F7333BC2-AC9C-0951-15DF-308ACEE8D0C9}"/>
              </a:ext>
            </a:extLst>
          </p:cNvPr>
          <p:cNvSpPr/>
          <p:nvPr/>
        </p:nvSpPr>
        <p:spPr>
          <a:xfrm rot="10800000">
            <a:off x="15910255" y="771698"/>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BA9041BF-658E-0547-351D-E1A93A25018B}"/>
              </a:ext>
            </a:extLst>
          </p:cNvPr>
          <p:cNvSpPr txBox="1"/>
          <p:nvPr/>
        </p:nvSpPr>
        <p:spPr>
          <a:xfrm>
            <a:off x="729588" y="7095555"/>
            <a:ext cx="16828824" cy="2631449"/>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Exige a las grandes empresas de la UE que informen sobre datos no financieros</a:t>
            </a:r>
          </a:p>
          <a:p>
            <a:pPr marL="63500" algn="just">
              <a:lnSpc>
                <a:spcPct val="150000"/>
              </a:lnSpc>
              <a:spcBef>
                <a:spcPts val="1200"/>
              </a:spcBef>
              <a:buClr>
                <a:srgbClr val="04A6C2"/>
              </a:buClr>
              <a:buSzPts val="2500"/>
            </a:pPr>
            <a:r>
              <a:rPr lang="es-ES" sz="3000" b="1" noProof="0" dirty="0">
                <a:solidFill>
                  <a:schemeClr val="dk1"/>
                </a:solidFill>
                <a:latin typeface="30"/>
                <a:ea typeface="Calibri"/>
                <a:cs typeface="Calibri"/>
                <a:sym typeface="Calibri"/>
              </a:rPr>
              <a:t>¿Qué se comunica? </a:t>
            </a:r>
            <a:r>
              <a:rPr lang="es-ES" sz="3000" noProof="0" dirty="0">
                <a:solidFill>
                  <a:schemeClr val="dk1"/>
                </a:solidFill>
                <a:latin typeface="30"/>
                <a:ea typeface="Calibri"/>
                <a:cs typeface="Calibri"/>
                <a:sym typeface="Calibri"/>
              </a:rPr>
              <a:t>Abarca aspectos sociales, medioambientales, de derechos humanos y anticorrupción</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Impacto: </a:t>
            </a:r>
            <a:r>
              <a:rPr lang="es-ES" sz="3000" noProof="0" dirty="0">
                <a:solidFill>
                  <a:schemeClr val="dk1"/>
                </a:solidFill>
                <a:latin typeface="30"/>
                <a:ea typeface="Calibri"/>
                <a:cs typeface="Calibri"/>
                <a:sym typeface="Calibri"/>
              </a:rPr>
              <a:t>se aplica a entidades culturales a partir de 250 trabajadores </a:t>
            </a:r>
          </a:p>
        </p:txBody>
      </p:sp>
      <p:sp>
        <p:nvSpPr>
          <p:cNvPr id="8" name="Google Shape;155;g34519fc2d75_0_8">
            <a:extLst>
              <a:ext uri="{FF2B5EF4-FFF2-40B4-BE49-F238E27FC236}">
                <a16:creationId xmlns:a16="http://schemas.microsoft.com/office/drawing/2014/main" id="{A6D28C83-CCEB-8C88-1147-EFF038F39F2C}"/>
              </a:ext>
            </a:extLst>
          </p:cNvPr>
          <p:cNvSpPr txBox="1"/>
          <p:nvPr/>
        </p:nvSpPr>
        <p:spPr>
          <a:xfrm>
            <a:off x="1112842" y="6403058"/>
            <a:ext cx="15583200" cy="800179"/>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4600" b="1" noProof="0" dirty="0">
                <a:solidFill>
                  <a:schemeClr val="tx1"/>
                </a:solidFill>
                <a:latin typeface="Calibri"/>
                <a:ea typeface="Calibri"/>
                <a:cs typeface="Calibri"/>
                <a:sym typeface="Calibri"/>
              </a:rPr>
              <a:t>Directiva sobre información no financiera (NFRD)</a:t>
            </a:r>
          </a:p>
        </p:txBody>
      </p:sp>
    </p:spTree>
    <p:extLst>
      <p:ext uri="{BB962C8B-B14F-4D97-AF65-F5344CB8AC3E}">
        <p14:creationId xmlns:p14="http://schemas.microsoft.com/office/powerpoint/2010/main" val="35713749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91C126B-CD76-28A4-432D-4CD13089FA8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8A29B66-81F0-8E54-EF9F-EC3BFC2D42E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48F29B2-8797-30E9-4526-3756BF55EC3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32</a:t>
            </a:fld>
            <a:endParaRPr lang="es-ES" noProof="0" dirty="0"/>
          </a:p>
        </p:txBody>
      </p:sp>
      <p:sp>
        <p:nvSpPr>
          <p:cNvPr id="2" name="Google Shape;154;g34519fc2d75_0_8">
            <a:extLst>
              <a:ext uri="{FF2B5EF4-FFF2-40B4-BE49-F238E27FC236}">
                <a16:creationId xmlns:a16="http://schemas.microsoft.com/office/drawing/2014/main" id="{8B1793C8-CB56-4D61-6DD4-C1EDABF4B006}"/>
              </a:ext>
            </a:extLst>
          </p:cNvPr>
          <p:cNvSpPr txBox="1"/>
          <p:nvPr/>
        </p:nvSpPr>
        <p:spPr>
          <a:xfrm>
            <a:off x="366053" y="1988018"/>
            <a:ext cx="17018479" cy="3139281"/>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2800" noProof="0" dirty="0">
                <a:solidFill>
                  <a:schemeClr val="dk1"/>
                </a:solidFill>
                <a:latin typeface="30"/>
                <a:ea typeface="Calibri"/>
                <a:cs typeface="Calibri"/>
                <a:sym typeface="Calibri"/>
              </a:rPr>
              <a:t>Clasificación de actividades económicas sostenibles desde el punto de vista medioambiental</a:t>
            </a:r>
          </a:p>
          <a:p>
            <a:pPr marL="63500" lvl="0" algn="just">
              <a:lnSpc>
                <a:spcPct val="150000"/>
              </a:lnSpc>
              <a:spcBef>
                <a:spcPts val="1200"/>
              </a:spcBef>
              <a:buClr>
                <a:srgbClr val="04A6C2"/>
              </a:buClr>
              <a:buSzPts val="2500"/>
            </a:pPr>
            <a:r>
              <a:rPr lang="es-ES" sz="2800" b="1" noProof="0" dirty="0">
                <a:solidFill>
                  <a:schemeClr val="dk1"/>
                </a:solidFill>
                <a:latin typeface="30"/>
                <a:ea typeface="Calibri"/>
                <a:cs typeface="Calibri"/>
                <a:sym typeface="Calibri"/>
              </a:rPr>
              <a:t>¿Qué se comunica? </a:t>
            </a:r>
            <a:r>
              <a:rPr lang="es-ES" sz="2800" noProof="0" dirty="0">
                <a:solidFill>
                  <a:schemeClr val="dk1"/>
                </a:solidFill>
                <a:latin typeface="30"/>
                <a:ea typeface="Calibri"/>
                <a:cs typeface="Calibri"/>
                <a:sym typeface="Calibri"/>
              </a:rPr>
              <a:t>Mide la proporción de actividades alineadas con los objetivos medioambientales de la UE</a:t>
            </a:r>
          </a:p>
          <a:p>
            <a:pPr marL="63500" marR="0" lvl="0" algn="just" rtl="0">
              <a:lnSpc>
                <a:spcPct val="150000"/>
              </a:lnSpc>
              <a:spcBef>
                <a:spcPts val="1200"/>
              </a:spcBef>
              <a:spcAft>
                <a:spcPts val="0"/>
              </a:spcAft>
              <a:buClr>
                <a:srgbClr val="04A6C2"/>
              </a:buClr>
              <a:buSzPts val="2500"/>
            </a:pPr>
            <a:r>
              <a:rPr lang="es-ES" sz="2800" b="1" noProof="0" dirty="0">
                <a:solidFill>
                  <a:schemeClr val="dk1"/>
                </a:solidFill>
                <a:latin typeface="30"/>
                <a:ea typeface="Calibri"/>
                <a:cs typeface="Calibri"/>
                <a:sym typeface="Calibri"/>
              </a:rPr>
              <a:t>Impacto</a:t>
            </a:r>
            <a:r>
              <a:rPr lang="es-ES" sz="2800" noProof="0" dirty="0">
                <a:solidFill>
                  <a:schemeClr val="dk1"/>
                </a:solidFill>
                <a:latin typeface="30"/>
                <a:ea typeface="Calibri"/>
                <a:cs typeface="Calibri"/>
                <a:sym typeface="Calibri"/>
              </a:rPr>
              <a:t>: ayuda a las organizaciones culturales a identificar actividades sostenibles y a acceder a financiación ecológica</a:t>
            </a:r>
          </a:p>
        </p:txBody>
      </p:sp>
      <p:sp>
        <p:nvSpPr>
          <p:cNvPr id="3" name="Google Shape;155;g34519fc2d75_0_8">
            <a:extLst>
              <a:ext uri="{FF2B5EF4-FFF2-40B4-BE49-F238E27FC236}">
                <a16:creationId xmlns:a16="http://schemas.microsoft.com/office/drawing/2014/main" id="{A160504B-519D-4A2A-8720-A4E102C1CDE1}"/>
              </a:ext>
            </a:extLst>
          </p:cNvPr>
          <p:cNvSpPr txBox="1"/>
          <p:nvPr/>
        </p:nvSpPr>
        <p:spPr>
          <a:xfrm>
            <a:off x="10239445" y="856745"/>
            <a:ext cx="5558605"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Taxonomía de la UE</a:t>
            </a:r>
          </a:p>
        </p:txBody>
      </p:sp>
      <p:sp>
        <p:nvSpPr>
          <p:cNvPr id="5" name="Google Shape;143;g34519fc2d75_0_0">
            <a:extLst>
              <a:ext uri="{FF2B5EF4-FFF2-40B4-BE49-F238E27FC236}">
                <a16:creationId xmlns:a16="http://schemas.microsoft.com/office/drawing/2014/main" id="{722390D1-0749-5A81-C884-0F741F936E4D}"/>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B2DF299-87CC-F10B-DBD0-0188085B8122}"/>
              </a:ext>
            </a:extLst>
          </p:cNvPr>
          <p:cNvSpPr txBox="1"/>
          <p:nvPr/>
        </p:nvSpPr>
        <p:spPr>
          <a:xfrm>
            <a:off x="500369" y="6012287"/>
            <a:ext cx="17040045" cy="3831778"/>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2800" noProof="0" dirty="0">
                <a:solidFill>
                  <a:schemeClr val="dk1"/>
                </a:solidFill>
                <a:latin typeface="30"/>
                <a:ea typeface="Calibri"/>
                <a:cs typeface="Calibri"/>
                <a:sym typeface="Calibri"/>
              </a:rPr>
              <a:t>Establece normas mínimas de rendimiento energético; descarboniza los edificios para 2050</a:t>
            </a:r>
          </a:p>
          <a:p>
            <a:pPr marL="63500" lvl="0" algn="just">
              <a:lnSpc>
                <a:spcPct val="150000"/>
              </a:lnSpc>
              <a:spcBef>
                <a:spcPts val="1200"/>
              </a:spcBef>
              <a:buClr>
                <a:srgbClr val="04A6C2"/>
              </a:buClr>
              <a:buSzPts val="2500"/>
            </a:pPr>
            <a:r>
              <a:rPr lang="es-ES" sz="2800" b="1" noProof="0" dirty="0">
                <a:solidFill>
                  <a:schemeClr val="dk1"/>
                </a:solidFill>
                <a:latin typeface="30"/>
                <a:ea typeface="Calibri"/>
                <a:cs typeface="Calibri"/>
                <a:sym typeface="Calibri"/>
              </a:rPr>
              <a:t>¿Qué se comunica? </a:t>
            </a:r>
            <a:r>
              <a:rPr lang="es-ES" sz="2800" noProof="0" dirty="0">
                <a:solidFill>
                  <a:schemeClr val="dk1"/>
                </a:solidFill>
                <a:latin typeface="30"/>
                <a:ea typeface="Calibri"/>
                <a:cs typeface="Calibri"/>
                <a:sym typeface="Calibri"/>
              </a:rPr>
              <a:t>Se centra en los edificios con peor rendimiento y elimina gradualmente las calderas de combustibles fósiles para 2040</a:t>
            </a:r>
          </a:p>
          <a:p>
            <a:pPr marL="63500" marR="0" lvl="0" algn="just" rtl="0">
              <a:lnSpc>
                <a:spcPct val="150000"/>
              </a:lnSpc>
              <a:spcBef>
                <a:spcPts val="1200"/>
              </a:spcBef>
              <a:spcAft>
                <a:spcPts val="0"/>
              </a:spcAft>
              <a:buClr>
                <a:srgbClr val="04A6C2"/>
              </a:buClr>
              <a:buSzPts val="2500"/>
            </a:pPr>
            <a:r>
              <a:rPr lang="es-ES" sz="2800" b="1" noProof="0" dirty="0">
                <a:solidFill>
                  <a:schemeClr val="dk1"/>
                </a:solidFill>
                <a:latin typeface="30"/>
                <a:ea typeface="Calibri"/>
                <a:cs typeface="Calibri"/>
                <a:sym typeface="Calibri"/>
              </a:rPr>
              <a:t>Impacto: </a:t>
            </a:r>
            <a:r>
              <a:rPr lang="es-ES" sz="2800" noProof="0" dirty="0">
                <a:solidFill>
                  <a:schemeClr val="dk1"/>
                </a:solidFill>
                <a:latin typeface="30"/>
                <a:ea typeface="Calibri"/>
                <a:cs typeface="Calibri"/>
                <a:sym typeface="Calibri"/>
              </a:rPr>
              <a:t>los recintos culturales pueden necesitar renovaciones; hay financiación disponible, pero puede resultar complicado.</a:t>
            </a:r>
          </a:p>
        </p:txBody>
      </p:sp>
      <p:sp>
        <p:nvSpPr>
          <p:cNvPr id="8" name="Google Shape;155;g34519fc2d75_0_8">
            <a:extLst>
              <a:ext uri="{FF2B5EF4-FFF2-40B4-BE49-F238E27FC236}">
                <a16:creationId xmlns:a16="http://schemas.microsoft.com/office/drawing/2014/main" id="{643DA2A5-9AA4-D5DA-2602-0B863EE8F684}"/>
              </a:ext>
            </a:extLst>
          </p:cNvPr>
          <p:cNvSpPr txBox="1"/>
          <p:nvPr/>
        </p:nvSpPr>
        <p:spPr>
          <a:xfrm>
            <a:off x="1066578" y="5136498"/>
            <a:ext cx="16154844" cy="800179"/>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4600" b="1" noProof="0" dirty="0">
                <a:solidFill>
                  <a:schemeClr val="tx1"/>
                </a:solidFill>
                <a:latin typeface="Calibri"/>
                <a:ea typeface="Calibri"/>
                <a:cs typeface="Calibri"/>
                <a:sym typeface="Calibri"/>
              </a:rPr>
              <a:t>Directiva sobre el rendimiento energético de los edificios (EPBD)</a:t>
            </a:r>
          </a:p>
        </p:txBody>
      </p:sp>
    </p:spTree>
    <p:extLst>
      <p:ext uri="{BB962C8B-B14F-4D97-AF65-F5344CB8AC3E}">
        <p14:creationId xmlns:p14="http://schemas.microsoft.com/office/powerpoint/2010/main" val="12421042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CE7231D-1765-6CA9-3356-B803D04E29F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7920F50-E494-2A4A-2079-FBF09D4E864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CC3535F-956D-E65D-95F1-3A4DEC29640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33</a:t>
            </a:fld>
            <a:endParaRPr lang="es-ES" noProof="0" dirty="0"/>
          </a:p>
        </p:txBody>
      </p:sp>
      <p:sp>
        <p:nvSpPr>
          <p:cNvPr id="2" name="Google Shape;154;g34519fc2d75_0_8">
            <a:extLst>
              <a:ext uri="{FF2B5EF4-FFF2-40B4-BE49-F238E27FC236}">
                <a16:creationId xmlns:a16="http://schemas.microsoft.com/office/drawing/2014/main" id="{56446EDC-0F70-A453-0B48-2593F1FE312E}"/>
              </a:ext>
            </a:extLst>
          </p:cNvPr>
          <p:cNvSpPr txBox="1"/>
          <p:nvPr/>
        </p:nvSpPr>
        <p:spPr>
          <a:xfrm>
            <a:off x="764157" y="2507661"/>
            <a:ext cx="16953781" cy="3323946"/>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Promueve las energías renovables, el autoconsumo y las comunidades energéticas</a:t>
            </a:r>
          </a:p>
          <a:p>
            <a:pPr marL="63500" lvl="0" algn="just">
              <a:lnSpc>
                <a:spcPct val="150000"/>
              </a:lnSpc>
              <a:spcBef>
                <a:spcPts val="1200"/>
              </a:spcBef>
              <a:buClr>
                <a:srgbClr val="04A6C2"/>
              </a:buClr>
              <a:buSzPts val="2500"/>
            </a:pPr>
            <a:r>
              <a:rPr lang="es-ES" sz="3000" b="1" noProof="0" dirty="0">
                <a:solidFill>
                  <a:schemeClr val="dk1"/>
                </a:solidFill>
                <a:latin typeface="30"/>
                <a:ea typeface="Calibri"/>
                <a:cs typeface="Calibri"/>
                <a:sym typeface="Calibri"/>
              </a:rPr>
              <a:t>¿Qué se comunica? </a:t>
            </a:r>
            <a:r>
              <a:rPr lang="es-ES" sz="3000" noProof="0" dirty="0">
                <a:solidFill>
                  <a:schemeClr val="dk1"/>
                </a:solidFill>
                <a:latin typeface="30"/>
                <a:ea typeface="Calibri"/>
                <a:cs typeface="Calibri"/>
                <a:sym typeface="Calibri"/>
              </a:rPr>
              <a:t>Permite la instalación de fuentes de energía renovables (por ejemplo, paneles solares)</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Impacto: </a:t>
            </a:r>
            <a:r>
              <a:rPr lang="es-ES" sz="3000" noProof="0" dirty="0">
                <a:solidFill>
                  <a:schemeClr val="dk1"/>
                </a:solidFill>
                <a:latin typeface="30"/>
                <a:ea typeface="Calibri"/>
                <a:cs typeface="Calibri"/>
                <a:sym typeface="Calibri"/>
              </a:rPr>
              <a:t>los teatros y recintos pueden </a:t>
            </a:r>
            <a:r>
              <a:rPr lang="es-ES" sz="3000" noProof="0" dirty="0" err="1">
                <a:solidFill>
                  <a:schemeClr val="dk1"/>
                </a:solidFill>
                <a:latin typeface="30"/>
                <a:ea typeface="Calibri"/>
                <a:cs typeface="Calibri"/>
                <a:sym typeface="Calibri"/>
              </a:rPr>
              <a:t>autoconsumir</a:t>
            </a:r>
            <a:r>
              <a:rPr lang="es-ES" sz="3000" noProof="0" dirty="0">
                <a:solidFill>
                  <a:schemeClr val="dk1"/>
                </a:solidFill>
                <a:latin typeface="30"/>
                <a:ea typeface="Calibri"/>
                <a:cs typeface="Calibri"/>
                <a:sym typeface="Calibri"/>
              </a:rPr>
              <a:t>, obtener subvenciones y reducir el impacto energético</a:t>
            </a:r>
          </a:p>
        </p:txBody>
      </p:sp>
      <p:sp>
        <p:nvSpPr>
          <p:cNvPr id="3" name="Google Shape;155;g34519fc2d75_0_8">
            <a:extLst>
              <a:ext uri="{FF2B5EF4-FFF2-40B4-BE49-F238E27FC236}">
                <a16:creationId xmlns:a16="http://schemas.microsoft.com/office/drawing/2014/main" id="{2A33B25E-108C-157A-B4A5-A8854733C3B1}"/>
              </a:ext>
            </a:extLst>
          </p:cNvPr>
          <p:cNvSpPr txBox="1"/>
          <p:nvPr/>
        </p:nvSpPr>
        <p:spPr>
          <a:xfrm>
            <a:off x="4058637" y="127314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Directiva sobre energías renovables (RED II)</a:t>
            </a:r>
          </a:p>
        </p:txBody>
      </p:sp>
      <p:sp>
        <p:nvSpPr>
          <p:cNvPr id="5" name="Google Shape;143;g34519fc2d75_0_0">
            <a:extLst>
              <a:ext uri="{FF2B5EF4-FFF2-40B4-BE49-F238E27FC236}">
                <a16:creationId xmlns:a16="http://schemas.microsoft.com/office/drawing/2014/main" id="{58AFBFFC-30DC-D171-D7E8-8A021B9C9141}"/>
              </a:ext>
            </a:extLst>
          </p:cNvPr>
          <p:cNvSpPr/>
          <p:nvPr/>
        </p:nvSpPr>
        <p:spPr>
          <a:xfrm rot="10800000">
            <a:off x="15904142" y="851890"/>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A3E47C5-E951-794B-A9DF-3597F0682C78}"/>
              </a:ext>
            </a:extLst>
          </p:cNvPr>
          <p:cNvSpPr txBox="1"/>
          <p:nvPr/>
        </p:nvSpPr>
        <p:spPr>
          <a:xfrm>
            <a:off x="764157" y="6632754"/>
            <a:ext cx="16759686" cy="3323946"/>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Establece objetivos vinculantes para reducir el consumo energético</a:t>
            </a:r>
          </a:p>
          <a:p>
            <a:pPr marL="63500" lvl="0" algn="just">
              <a:lnSpc>
                <a:spcPct val="150000"/>
              </a:lnSpc>
              <a:spcBef>
                <a:spcPts val="1200"/>
              </a:spcBef>
              <a:buClr>
                <a:srgbClr val="04A6C2"/>
              </a:buClr>
              <a:buSzPts val="2500"/>
            </a:pPr>
            <a:r>
              <a:rPr lang="es-ES" sz="3000" b="1" noProof="0" dirty="0">
                <a:solidFill>
                  <a:schemeClr val="dk1"/>
                </a:solidFill>
                <a:latin typeface="30"/>
                <a:ea typeface="Calibri"/>
                <a:cs typeface="Calibri"/>
                <a:sym typeface="Calibri"/>
              </a:rPr>
              <a:t>¿Qué se comunica? </a:t>
            </a:r>
            <a:r>
              <a:rPr lang="es-ES" sz="3000" noProof="0" dirty="0">
                <a:solidFill>
                  <a:schemeClr val="dk1"/>
                </a:solidFill>
                <a:latin typeface="30"/>
                <a:ea typeface="Calibri"/>
                <a:cs typeface="Calibri"/>
                <a:sym typeface="Calibri"/>
              </a:rPr>
              <a:t>Ahorro energético obligatorio, auditorías energéticas para grandes organizaciones</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Impacto: </a:t>
            </a:r>
            <a:r>
              <a:rPr lang="es-ES" sz="3000" noProof="0" dirty="0">
                <a:solidFill>
                  <a:schemeClr val="dk1"/>
                </a:solidFill>
                <a:latin typeface="30"/>
                <a:ea typeface="Calibri"/>
                <a:cs typeface="Calibri"/>
                <a:sym typeface="Calibri"/>
              </a:rPr>
              <a:t>se recomienda a los recintos culturales que realicen auditorías energéticas en función de los planes nacionales.</a:t>
            </a:r>
          </a:p>
        </p:txBody>
      </p:sp>
      <p:sp>
        <p:nvSpPr>
          <p:cNvPr id="8" name="Google Shape;155;g34519fc2d75_0_8">
            <a:extLst>
              <a:ext uri="{FF2B5EF4-FFF2-40B4-BE49-F238E27FC236}">
                <a16:creationId xmlns:a16="http://schemas.microsoft.com/office/drawing/2014/main" id="{70BED7E7-5A00-CADA-89EC-0D23875F56D4}"/>
              </a:ext>
            </a:extLst>
          </p:cNvPr>
          <p:cNvSpPr txBox="1"/>
          <p:nvPr/>
        </p:nvSpPr>
        <p:spPr>
          <a:xfrm>
            <a:off x="4448391" y="5639765"/>
            <a:ext cx="11604409"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 Directiva sobre eficiencia energética (EED)</a:t>
            </a:r>
          </a:p>
        </p:txBody>
      </p:sp>
    </p:spTree>
    <p:extLst>
      <p:ext uri="{BB962C8B-B14F-4D97-AF65-F5344CB8AC3E}">
        <p14:creationId xmlns:p14="http://schemas.microsoft.com/office/powerpoint/2010/main" val="1104778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7713804-7D6A-3BEB-454B-F44D202ABC63}"/>
            </a:ext>
          </a:extLst>
        </p:cNvPr>
        <p:cNvGrpSpPr/>
        <p:nvPr/>
      </p:nvGrpSpPr>
      <p:grpSpPr>
        <a:xfrm>
          <a:off x="0" y="0"/>
          <a:ext cx="0" cy="0"/>
          <a:chOff x="0" y="0"/>
          <a:chExt cx="0" cy="0"/>
        </a:xfrm>
      </p:grpSpPr>
      <p:sp>
        <p:nvSpPr>
          <p:cNvPr id="5" name="Google Shape;143;g34519fc2d75_0_0">
            <a:extLst>
              <a:ext uri="{FF2B5EF4-FFF2-40B4-BE49-F238E27FC236}">
                <a16:creationId xmlns:a16="http://schemas.microsoft.com/office/drawing/2014/main" id="{6FB9C5CB-847F-B0D2-CE6C-26AA6BE45693}"/>
              </a:ext>
            </a:extLst>
          </p:cNvPr>
          <p:cNvSpPr/>
          <p:nvPr/>
        </p:nvSpPr>
        <p:spPr>
          <a:xfrm rot="10800000">
            <a:off x="16062674" y="948692"/>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2" name="Google Shape;142;g34519fc2d75_0_0">
            <a:extLst>
              <a:ext uri="{FF2B5EF4-FFF2-40B4-BE49-F238E27FC236}">
                <a16:creationId xmlns:a16="http://schemas.microsoft.com/office/drawing/2014/main" id="{F4E9ED9F-6F1F-48AC-ADBB-DD2E9C3F638A}"/>
              </a:ext>
            </a:extLst>
          </p:cNvPr>
          <p:cNvSpPr/>
          <p:nvPr/>
        </p:nvSpPr>
        <p:spPr>
          <a:xfrm rot="10800000" flipH="1">
            <a:off x="-358902" y="-7115270"/>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414D497-3AEC-7CD1-C0E2-28905B06186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34</a:t>
            </a:fld>
            <a:endParaRPr lang="es-ES" noProof="0" dirty="0"/>
          </a:p>
        </p:txBody>
      </p:sp>
      <p:sp>
        <p:nvSpPr>
          <p:cNvPr id="2" name="Google Shape;154;g34519fc2d75_0_8">
            <a:extLst>
              <a:ext uri="{FF2B5EF4-FFF2-40B4-BE49-F238E27FC236}">
                <a16:creationId xmlns:a16="http://schemas.microsoft.com/office/drawing/2014/main" id="{CAEA852A-DE1A-15EF-5B7E-E612A5B6FD8D}"/>
              </a:ext>
            </a:extLst>
          </p:cNvPr>
          <p:cNvSpPr txBox="1"/>
          <p:nvPr/>
        </p:nvSpPr>
        <p:spPr>
          <a:xfrm>
            <a:off x="676460" y="2903589"/>
            <a:ext cx="16349932" cy="2631449"/>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Garantiza que los productos sean sostenibles, duraderos y circulares</a:t>
            </a:r>
          </a:p>
          <a:p>
            <a:pPr marL="63500" lvl="0" algn="just">
              <a:lnSpc>
                <a:spcPct val="150000"/>
              </a:lnSpc>
              <a:spcBef>
                <a:spcPts val="1200"/>
              </a:spcBef>
              <a:buClr>
                <a:srgbClr val="04A6C2"/>
              </a:buClr>
              <a:buSzPts val="2500"/>
            </a:pPr>
            <a:r>
              <a:rPr lang="es-ES" sz="3000" b="1" noProof="0" dirty="0">
                <a:solidFill>
                  <a:schemeClr val="dk1"/>
                </a:solidFill>
                <a:latin typeface="30"/>
                <a:ea typeface="Calibri"/>
                <a:cs typeface="Calibri"/>
                <a:sym typeface="Calibri"/>
              </a:rPr>
              <a:t>¿Qué se comunica? </a:t>
            </a:r>
            <a:r>
              <a:rPr lang="es-ES" sz="3000" noProof="0" dirty="0">
                <a:solidFill>
                  <a:schemeClr val="dk1"/>
                </a:solidFill>
                <a:latin typeface="30"/>
                <a:ea typeface="Calibri"/>
                <a:cs typeface="Calibri"/>
                <a:sym typeface="Calibri"/>
              </a:rPr>
              <a:t>Incluye pasaporte digital del producto</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Impacto: </a:t>
            </a:r>
            <a:r>
              <a:rPr lang="es-ES" sz="3000" noProof="0" dirty="0">
                <a:solidFill>
                  <a:schemeClr val="dk1"/>
                </a:solidFill>
                <a:latin typeface="30"/>
                <a:ea typeface="Calibri"/>
                <a:cs typeface="Calibri"/>
                <a:sym typeface="Calibri"/>
              </a:rPr>
              <a:t>los bienes culturales (vestuario, decorados) deben cumplir los criterios de ecodiseño</a:t>
            </a:r>
          </a:p>
        </p:txBody>
      </p:sp>
      <p:sp>
        <p:nvSpPr>
          <p:cNvPr id="3" name="Google Shape;155;g34519fc2d75_0_8">
            <a:extLst>
              <a:ext uri="{FF2B5EF4-FFF2-40B4-BE49-F238E27FC236}">
                <a16:creationId xmlns:a16="http://schemas.microsoft.com/office/drawing/2014/main" id="{1C18D83F-FB9B-D3EB-E868-9231BA46ED2A}"/>
              </a:ext>
            </a:extLst>
          </p:cNvPr>
          <p:cNvSpPr txBox="1"/>
          <p:nvPr/>
        </p:nvSpPr>
        <p:spPr>
          <a:xfrm>
            <a:off x="3835773" y="1272414"/>
            <a:ext cx="12686551" cy="163117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Reglamento sobre ecodiseño para productos sostenibles (ERSP)</a:t>
            </a:r>
          </a:p>
        </p:txBody>
      </p:sp>
      <p:sp>
        <p:nvSpPr>
          <p:cNvPr id="6" name="Google Shape;154;g34519fc2d75_0_8">
            <a:extLst>
              <a:ext uri="{FF2B5EF4-FFF2-40B4-BE49-F238E27FC236}">
                <a16:creationId xmlns:a16="http://schemas.microsoft.com/office/drawing/2014/main" id="{49693FDD-4F04-A4FA-B8CA-75CA33A72666}"/>
              </a:ext>
            </a:extLst>
          </p:cNvPr>
          <p:cNvSpPr txBox="1"/>
          <p:nvPr/>
        </p:nvSpPr>
        <p:spPr>
          <a:xfrm>
            <a:off x="676460" y="6578075"/>
            <a:ext cx="17255190" cy="3323946"/>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Establece requisitos de eficiencia energética para los productos de iluminación</a:t>
            </a:r>
          </a:p>
          <a:p>
            <a:pPr marL="63500" lvl="0" algn="just">
              <a:lnSpc>
                <a:spcPct val="150000"/>
              </a:lnSpc>
              <a:spcBef>
                <a:spcPts val="1200"/>
              </a:spcBef>
              <a:buClr>
                <a:srgbClr val="04A6C2"/>
              </a:buClr>
              <a:buSzPts val="2500"/>
            </a:pPr>
            <a:r>
              <a:rPr lang="es-ES" sz="3000" b="1" noProof="0" dirty="0">
                <a:solidFill>
                  <a:schemeClr val="dk1"/>
                </a:solidFill>
                <a:latin typeface="30"/>
                <a:ea typeface="Calibri"/>
                <a:cs typeface="Calibri"/>
                <a:sym typeface="Calibri"/>
              </a:rPr>
              <a:t>¿Qué se comunica? </a:t>
            </a:r>
            <a:r>
              <a:rPr lang="es-ES" sz="3000" noProof="0" dirty="0">
                <a:solidFill>
                  <a:schemeClr val="dk1"/>
                </a:solidFill>
                <a:latin typeface="30"/>
                <a:ea typeface="Calibri"/>
                <a:cs typeface="Calibri"/>
              </a:rPr>
              <a:t>Exige a los fabricantes que proporcionen documentación técnica. Algunos usos (por ejemplo, la iluminación de escenarios y estudios) están exentos.</a:t>
            </a:r>
            <a:endParaRPr lang="es-ES" sz="3000" noProof="0" dirty="0">
              <a:solidFill>
                <a:schemeClr val="dk1"/>
              </a:solidFill>
              <a:latin typeface="30"/>
              <a:ea typeface="Calibri"/>
              <a:cs typeface="Calibri"/>
              <a:sym typeface="Calibri"/>
            </a:endParaRP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Impacto: </a:t>
            </a:r>
            <a:r>
              <a:rPr lang="es-ES" sz="3000" noProof="0" dirty="0">
                <a:solidFill>
                  <a:schemeClr val="dk1"/>
                </a:solidFill>
                <a:latin typeface="30"/>
                <a:ea typeface="Calibri"/>
                <a:cs typeface="Calibri"/>
                <a:sym typeface="Calibri"/>
              </a:rPr>
              <a:t>las organizaciones deben equilibrar las necesidades artísticas con la eficiencia</a:t>
            </a:r>
          </a:p>
        </p:txBody>
      </p:sp>
      <p:sp>
        <p:nvSpPr>
          <p:cNvPr id="8" name="Google Shape;155;g34519fc2d75_0_8">
            <a:extLst>
              <a:ext uri="{FF2B5EF4-FFF2-40B4-BE49-F238E27FC236}">
                <a16:creationId xmlns:a16="http://schemas.microsoft.com/office/drawing/2014/main" id="{EE512AA9-A1E4-9B82-0322-7569959ED362}"/>
              </a:ext>
            </a:extLst>
          </p:cNvPr>
          <p:cNvSpPr txBox="1"/>
          <p:nvPr/>
        </p:nvSpPr>
        <p:spPr>
          <a:xfrm>
            <a:off x="1358524" y="5716341"/>
            <a:ext cx="15163800" cy="861734"/>
          </a:xfrm>
          <a:prstGeom prst="rect">
            <a:avLst/>
          </a:prstGeom>
          <a:noFill/>
          <a:ln>
            <a:noFill/>
          </a:ln>
        </p:spPr>
        <p:txBody>
          <a:bodyPr spcFirstLastPara="1" wrap="square" lIns="91425" tIns="45700" rIns="91425" bIns="45700" anchor="t" anchorCtr="0">
            <a:spAutoFit/>
          </a:bodyPr>
          <a:lstStyle/>
          <a:p>
            <a:r>
              <a:rPr lang="es-ES" sz="5000" b="1" noProof="0" dirty="0">
                <a:solidFill>
                  <a:schemeClr val="tx1"/>
                </a:solidFill>
                <a:latin typeface="Calibri"/>
                <a:ea typeface="Calibri"/>
                <a:cs typeface="Calibri"/>
                <a:sym typeface="Calibri"/>
              </a:rPr>
              <a:t> Reglamento de ecodiseño de productos de iluminación</a:t>
            </a:r>
            <a:endParaRPr lang="es-ES" sz="5000" b="1" noProof="0" dirty="0">
              <a:solidFill>
                <a:schemeClr val="tx1"/>
              </a:solidFill>
              <a:latin typeface="Calibri"/>
              <a:ea typeface="Calibri"/>
              <a:cs typeface="Calibri"/>
            </a:endParaRPr>
          </a:p>
        </p:txBody>
      </p:sp>
    </p:spTree>
    <p:extLst>
      <p:ext uri="{BB962C8B-B14F-4D97-AF65-F5344CB8AC3E}">
        <p14:creationId xmlns:p14="http://schemas.microsoft.com/office/powerpoint/2010/main" val="1299863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50B2C8B-1A30-CC00-A0C1-94AD847BCAE4}"/>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2074162-2182-D44D-7A1B-EEC9B776441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7E9581B-66EF-E670-C378-7FD947520ED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35</a:t>
            </a:fld>
            <a:endParaRPr lang="es-ES" noProof="0" dirty="0"/>
          </a:p>
        </p:txBody>
      </p:sp>
      <p:sp>
        <p:nvSpPr>
          <p:cNvPr id="2" name="Google Shape;154;g34519fc2d75_0_8">
            <a:extLst>
              <a:ext uri="{FF2B5EF4-FFF2-40B4-BE49-F238E27FC236}">
                <a16:creationId xmlns:a16="http://schemas.microsoft.com/office/drawing/2014/main" id="{322571AA-5C06-D8DE-47E4-48FC0BA06C90}"/>
              </a:ext>
            </a:extLst>
          </p:cNvPr>
          <p:cNvSpPr txBox="1"/>
          <p:nvPr/>
        </p:nvSpPr>
        <p:spPr>
          <a:xfrm>
            <a:off x="1336525" y="2505603"/>
            <a:ext cx="15163800" cy="3323946"/>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Establece la jerarquía de residuos: prevención, reutilización, reciclaje y eliminación.</a:t>
            </a:r>
          </a:p>
          <a:p>
            <a:pPr marL="63500" lvl="0" algn="just">
              <a:lnSpc>
                <a:spcPct val="150000"/>
              </a:lnSpc>
              <a:spcBef>
                <a:spcPts val="1200"/>
              </a:spcBef>
              <a:buClr>
                <a:srgbClr val="04A6C2"/>
              </a:buClr>
              <a:buSzPts val="2500"/>
            </a:pPr>
            <a:r>
              <a:rPr lang="es-ES" sz="3000" b="1" noProof="0" dirty="0">
                <a:solidFill>
                  <a:schemeClr val="dk1"/>
                </a:solidFill>
                <a:latin typeface="30"/>
                <a:ea typeface="Calibri"/>
                <a:cs typeface="Calibri"/>
                <a:sym typeface="Calibri"/>
              </a:rPr>
              <a:t>¿Qué se comunica? </a:t>
            </a:r>
            <a:r>
              <a:rPr lang="es-ES" sz="3000" noProof="0" dirty="0">
                <a:solidFill>
                  <a:schemeClr val="dk1"/>
                </a:solidFill>
                <a:latin typeface="30"/>
                <a:ea typeface="Calibri"/>
                <a:cs typeface="Calibri"/>
                <a:sym typeface="Calibri"/>
              </a:rPr>
              <a:t>Define las responsabilidades, incluida la responsabilidad ampliada del productor</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Impacto</a:t>
            </a:r>
            <a:r>
              <a:rPr lang="es-ES" sz="3000" noProof="0" dirty="0">
                <a:solidFill>
                  <a:schemeClr val="dk1"/>
                </a:solidFill>
                <a:latin typeface="30"/>
                <a:ea typeface="Calibri"/>
                <a:cs typeface="Calibri"/>
                <a:sym typeface="Calibri"/>
              </a:rPr>
              <a:t>: fomenta la reutilización y el reciclaje en decorados, vestuario y producción</a:t>
            </a:r>
          </a:p>
        </p:txBody>
      </p:sp>
      <p:sp>
        <p:nvSpPr>
          <p:cNvPr id="3" name="Google Shape;155;g34519fc2d75_0_8">
            <a:extLst>
              <a:ext uri="{FF2B5EF4-FFF2-40B4-BE49-F238E27FC236}">
                <a16:creationId xmlns:a16="http://schemas.microsoft.com/office/drawing/2014/main" id="{10C1F229-C2C7-BA16-89F6-0F8592487D3B}"/>
              </a:ext>
            </a:extLst>
          </p:cNvPr>
          <p:cNvSpPr txBox="1"/>
          <p:nvPr/>
        </p:nvSpPr>
        <p:spPr>
          <a:xfrm>
            <a:off x="7295699" y="1239464"/>
            <a:ext cx="8693601"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Directiva marco sobre residuos</a:t>
            </a:r>
          </a:p>
        </p:txBody>
      </p:sp>
      <p:sp>
        <p:nvSpPr>
          <p:cNvPr id="5" name="Google Shape;143;g34519fc2d75_0_0">
            <a:extLst>
              <a:ext uri="{FF2B5EF4-FFF2-40B4-BE49-F238E27FC236}">
                <a16:creationId xmlns:a16="http://schemas.microsoft.com/office/drawing/2014/main" id="{B01F0857-C8A3-CB89-8811-74B27A001E04}"/>
              </a:ext>
            </a:extLst>
          </p:cNvPr>
          <p:cNvSpPr/>
          <p:nvPr/>
        </p:nvSpPr>
        <p:spPr>
          <a:xfrm rot="10800000">
            <a:off x="15873500" y="928211"/>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20A3A219-2118-80E2-3DD5-C18D7A227EE8}"/>
              </a:ext>
            </a:extLst>
          </p:cNvPr>
          <p:cNvSpPr txBox="1"/>
          <p:nvPr/>
        </p:nvSpPr>
        <p:spPr>
          <a:xfrm>
            <a:off x="1341444" y="6508305"/>
            <a:ext cx="16273455" cy="3785611"/>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2800" noProof="0" dirty="0">
                <a:solidFill>
                  <a:schemeClr val="dk1"/>
                </a:solidFill>
                <a:latin typeface="30"/>
                <a:ea typeface="Calibri"/>
                <a:cs typeface="Calibri"/>
                <a:sym typeface="Calibri"/>
              </a:rPr>
              <a:t>Prohíbe o restringe determinados plásticos de un solo uso</a:t>
            </a:r>
          </a:p>
          <a:p>
            <a:pPr marL="63500" lvl="0" algn="just">
              <a:lnSpc>
                <a:spcPct val="150000"/>
              </a:lnSpc>
              <a:spcBef>
                <a:spcPts val="1200"/>
              </a:spcBef>
              <a:buClr>
                <a:srgbClr val="04A6C2"/>
              </a:buClr>
              <a:buSzPts val="2500"/>
            </a:pPr>
            <a:r>
              <a:rPr lang="es-ES" sz="2800" b="1" noProof="0" dirty="0">
                <a:solidFill>
                  <a:schemeClr val="dk1"/>
                </a:solidFill>
                <a:latin typeface="30"/>
                <a:ea typeface="Calibri"/>
                <a:cs typeface="Calibri"/>
                <a:sym typeface="Calibri"/>
              </a:rPr>
              <a:t>¿Qué se comunica? </a:t>
            </a:r>
            <a:r>
              <a:rPr lang="es-ES" sz="2800" noProof="0" dirty="0">
                <a:solidFill>
                  <a:schemeClr val="dk1"/>
                </a:solidFill>
                <a:latin typeface="30"/>
                <a:ea typeface="Calibri"/>
                <a:cs typeface="Calibri"/>
                <a:sym typeface="Calibri"/>
              </a:rPr>
              <a:t>Exige la eliminación o sustitución a materiales alternativos, etiquetado y reducción de residuos. </a:t>
            </a:r>
          </a:p>
          <a:p>
            <a:pPr marL="63500" marR="0" lvl="0" algn="just" rtl="0">
              <a:lnSpc>
                <a:spcPct val="150000"/>
              </a:lnSpc>
              <a:spcBef>
                <a:spcPts val="1200"/>
              </a:spcBef>
              <a:spcAft>
                <a:spcPts val="0"/>
              </a:spcAft>
              <a:buClr>
                <a:srgbClr val="04A6C2"/>
              </a:buClr>
              <a:buSzPts val="2500"/>
            </a:pPr>
            <a:r>
              <a:rPr lang="es-ES" sz="2800" b="1" noProof="0" dirty="0">
                <a:solidFill>
                  <a:schemeClr val="dk1"/>
                </a:solidFill>
                <a:latin typeface="30"/>
                <a:ea typeface="Calibri"/>
                <a:cs typeface="Calibri"/>
                <a:sym typeface="Calibri"/>
              </a:rPr>
              <a:t>Impacto: </a:t>
            </a:r>
            <a:r>
              <a:rPr lang="es-ES" sz="2800" noProof="0" dirty="0">
                <a:solidFill>
                  <a:schemeClr val="dk1"/>
                </a:solidFill>
                <a:latin typeface="30"/>
                <a:ea typeface="Calibri"/>
                <a:cs typeface="Calibri"/>
                <a:sym typeface="Calibri"/>
              </a:rPr>
              <a:t>los eventos pueden contribuir eliminando los plásticos de un solo uso en los servicios de catering y los envases promocionales</a:t>
            </a:r>
          </a:p>
        </p:txBody>
      </p:sp>
      <p:sp>
        <p:nvSpPr>
          <p:cNvPr id="8" name="Google Shape;155;g34519fc2d75_0_8">
            <a:extLst>
              <a:ext uri="{FF2B5EF4-FFF2-40B4-BE49-F238E27FC236}">
                <a16:creationId xmlns:a16="http://schemas.microsoft.com/office/drawing/2014/main" id="{F0CADAE3-6F1F-C3F2-F8EA-1D3361908B8D}"/>
              </a:ext>
            </a:extLst>
          </p:cNvPr>
          <p:cNvSpPr txBox="1"/>
          <p:nvPr/>
        </p:nvSpPr>
        <p:spPr>
          <a:xfrm>
            <a:off x="5066919" y="5829549"/>
            <a:ext cx="11062081"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 Directiva sobre plásticos de un solo uso</a:t>
            </a:r>
          </a:p>
        </p:txBody>
      </p:sp>
    </p:spTree>
    <p:extLst>
      <p:ext uri="{BB962C8B-B14F-4D97-AF65-F5344CB8AC3E}">
        <p14:creationId xmlns:p14="http://schemas.microsoft.com/office/powerpoint/2010/main" val="2788580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826BE16-5F38-A6A5-FDD8-132D71574AD6}"/>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0128A766-B10C-4D24-F812-5381B151DE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1819425-D955-E742-190C-40775EE82FB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36</a:t>
            </a:fld>
            <a:endParaRPr lang="es-ES" noProof="0" dirty="0"/>
          </a:p>
        </p:txBody>
      </p:sp>
      <p:sp>
        <p:nvSpPr>
          <p:cNvPr id="2" name="Google Shape;154;g34519fc2d75_0_8">
            <a:extLst>
              <a:ext uri="{FF2B5EF4-FFF2-40B4-BE49-F238E27FC236}">
                <a16:creationId xmlns:a16="http://schemas.microsoft.com/office/drawing/2014/main" id="{6538EBF8-34F2-4045-8322-439EDCB9293B}"/>
              </a:ext>
            </a:extLst>
          </p:cNvPr>
          <p:cNvSpPr txBox="1"/>
          <p:nvPr/>
        </p:nvSpPr>
        <p:spPr>
          <a:xfrm>
            <a:off x="915263" y="2639715"/>
            <a:ext cx="15163800" cy="2631449"/>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Abarca el diseño, la recogida, el reciclaje y el pasaporte digital de las baterías</a:t>
            </a:r>
          </a:p>
          <a:p>
            <a:pPr marL="63500" lvl="0" algn="just">
              <a:lnSpc>
                <a:spcPct val="150000"/>
              </a:lnSpc>
              <a:spcBef>
                <a:spcPts val="1200"/>
              </a:spcBef>
              <a:buClr>
                <a:srgbClr val="04A6C2"/>
              </a:buClr>
              <a:buSzPts val="2500"/>
            </a:pPr>
            <a:r>
              <a:rPr lang="es-ES" sz="3000" b="1" noProof="0" dirty="0">
                <a:solidFill>
                  <a:schemeClr val="dk1"/>
                </a:solidFill>
                <a:latin typeface="30"/>
                <a:ea typeface="Calibri"/>
                <a:cs typeface="Calibri"/>
                <a:sym typeface="Calibri"/>
              </a:rPr>
              <a:t>¿Qué se comunica? </a:t>
            </a:r>
            <a:r>
              <a:rPr lang="es-ES" sz="3000" noProof="0" dirty="0">
                <a:solidFill>
                  <a:schemeClr val="dk1"/>
                </a:solidFill>
                <a:latin typeface="30"/>
                <a:ea typeface="Calibri"/>
                <a:cs typeface="Calibri"/>
                <a:sym typeface="Calibri"/>
              </a:rPr>
              <a:t>Requiere información sobre contenido reciclado, durabilidad y trazabilidad</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Impacto</a:t>
            </a:r>
            <a:r>
              <a:rPr lang="es-ES" sz="3000" noProof="0" dirty="0">
                <a:solidFill>
                  <a:schemeClr val="dk1"/>
                </a:solidFill>
                <a:latin typeface="30"/>
                <a:ea typeface="Calibri"/>
                <a:cs typeface="Calibri"/>
                <a:sym typeface="Calibri"/>
              </a:rPr>
              <a:t>: gestionar las baterías de los equipos de forma responsable</a:t>
            </a:r>
          </a:p>
        </p:txBody>
      </p:sp>
      <p:sp>
        <p:nvSpPr>
          <p:cNvPr id="3" name="Google Shape;155;g34519fc2d75_0_8">
            <a:extLst>
              <a:ext uri="{FF2B5EF4-FFF2-40B4-BE49-F238E27FC236}">
                <a16:creationId xmlns:a16="http://schemas.microsoft.com/office/drawing/2014/main" id="{5F2303E8-83AC-D01D-493C-9A69D44A3C53}"/>
              </a:ext>
            </a:extLst>
          </p:cNvPr>
          <p:cNvSpPr txBox="1"/>
          <p:nvPr/>
        </p:nvSpPr>
        <p:spPr>
          <a:xfrm>
            <a:off x="2371875" y="1299597"/>
            <a:ext cx="13896825" cy="861734"/>
          </a:xfrm>
          <a:prstGeom prst="rect">
            <a:avLst/>
          </a:prstGeom>
          <a:noFill/>
          <a:ln>
            <a:noFill/>
          </a:ln>
        </p:spPr>
        <p:txBody>
          <a:bodyPr spcFirstLastPara="1" wrap="square" lIns="91425" tIns="45700" rIns="91425" bIns="45700" anchor="t" anchorCtr="0">
            <a:spAutoFit/>
          </a:bodyPr>
          <a:lstStyle/>
          <a:p>
            <a:r>
              <a:rPr lang="es-ES" sz="5000" b="1" noProof="0" dirty="0">
                <a:solidFill>
                  <a:schemeClr val="tx1"/>
                </a:solidFill>
                <a:latin typeface="Calibri"/>
                <a:ea typeface="Calibri"/>
                <a:cs typeface="Calibri"/>
                <a:sym typeface="Calibri"/>
              </a:rPr>
              <a:t>Reglamento relativo a pilas, baterías y sus residuos </a:t>
            </a:r>
            <a:endParaRPr lang="es-ES" sz="5000" b="1" noProof="0" dirty="0">
              <a:solidFill>
                <a:schemeClr val="tx1"/>
              </a:solidFill>
              <a:latin typeface="Calibri"/>
              <a:ea typeface="Calibri"/>
              <a:cs typeface="Calibri"/>
            </a:endParaRPr>
          </a:p>
        </p:txBody>
      </p:sp>
      <p:sp>
        <p:nvSpPr>
          <p:cNvPr id="5" name="Google Shape;143;g34519fc2d75_0_0">
            <a:extLst>
              <a:ext uri="{FF2B5EF4-FFF2-40B4-BE49-F238E27FC236}">
                <a16:creationId xmlns:a16="http://schemas.microsoft.com/office/drawing/2014/main" id="{6BF9B285-7DB6-D92D-55D9-1C817B6865AB}"/>
              </a:ext>
            </a:extLst>
          </p:cNvPr>
          <p:cNvSpPr/>
          <p:nvPr/>
        </p:nvSpPr>
        <p:spPr>
          <a:xfrm rot="10800000">
            <a:off x="16079063" y="969871"/>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66327BE-6917-F6BA-A9DD-A630951F9212}"/>
              </a:ext>
            </a:extLst>
          </p:cNvPr>
          <p:cNvSpPr txBox="1"/>
          <p:nvPr/>
        </p:nvSpPr>
        <p:spPr>
          <a:xfrm>
            <a:off x="747881" y="6715311"/>
            <a:ext cx="16792238" cy="3323946"/>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Limita el uso de sustancias peligrosas en equipos electrónicos</a:t>
            </a:r>
          </a:p>
          <a:p>
            <a:pPr marL="63500" lvl="0" algn="just">
              <a:lnSpc>
                <a:spcPct val="150000"/>
              </a:lnSpc>
              <a:spcBef>
                <a:spcPts val="1200"/>
              </a:spcBef>
              <a:buClr>
                <a:srgbClr val="04A6C2"/>
              </a:buClr>
              <a:buSzPts val="2500"/>
            </a:pPr>
            <a:r>
              <a:rPr lang="es-ES" sz="3000" b="1" noProof="0" dirty="0">
                <a:solidFill>
                  <a:schemeClr val="dk1"/>
                </a:solidFill>
                <a:latin typeface="30"/>
                <a:ea typeface="Calibri"/>
                <a:cs typeface="Calibri"/>
                <a:sym typeface="Calibri"/>
              </a:rPr>
              <a:t>¿Qué se comunica? </a:t>
            </a:r>
            <a:r>
              <a:rPr lang="es-ES" sz="3000" noProof="0" dirty="0">
                <a:solidFill>
                  <a:schemeClr val="dk1"/>
                </a:solidFill>
                <a:latin typeface="30"/>
                <a:ea typeface="Calibri"/>
                <a:cs typeface="Calibri"/>
              </a:rPr>
              <a:t>Los fabricantes deben garantizar el cumplimiento y mantener la documentación técnica. Limita el uso de </a:t>
            </a:r>
            <a:r>
              <a:rPr lang="es-ES" sz="3000" noProof="0" dirty="0">
                <a:solidFill>
                  <a:schemeClr val="dk1"/>
                </a:solidFill>
                <a:latin typeface="30"/>
                <a:ea typeface="Calibri"/>
                <a:cs typeface="Calibri"/>
                <a:sym typeface="Calibri"/>
              </a:rPr>
              <a:t>plomo, mercurio, cadmio, etc.</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Impacto</a:t>
            </a:r>
            <a:r>
              <a:rPr lang="es-ES" sz="3000" noProof="0" dirty="0">
                <a:solidFill>
                  <a:schemeClr val="dk1"/>
                </a:solidFill>
                <a:latin typeface="30"/>
                <a:ea typeface="Calibri"/>
                <a:cs typeface="Calibri"/>
                <a:sym typeface="Calibri"/>
              </a:rPr>
              <a:t>: Las organizaciones culturales deben garantizar el cumplimiento de los equipos</a:t>
            </a:r>
          </a:p>
        </p:txBody>
      </p:sp>
      <p:sp>
        <p:nvSpPr>
          <p:cNvPr id="8" name="Google Shape;155;g34519fc2d75_0_8">
            <a:extLst>
              <a:ext uri="{FF2B5EF4-FFF2-40B4-BE49-F238E27FC236}">
                <a16:creationId xmlns:a16="http://schemas.microsoft.com/office/drawing/2014/main" id="{802548F6-A3D7-6E31-E56A-C40A69645C2F}"/>
              </a:ext>
            </a:extLst>
          </p:cNvPr>
          <p:cNvSpPr txBox="1"/>
          <p:nvPr/>
        </p:nvSpPr>
        <p:spPr>
          <a:xfrm>
            <a:off x="2067437" y="5749746"/>
            <a:ext cx="13730613"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 Restricción del uso de sustancias peligrosas (RoHS)</a:t>
            </a:r>
          </a:p>
        </p:txBody>
      </p:sp>
    </p:spTree>
    <p:extLst>
      <p:ext uri="{BB962C8B-B14F-4D97-AF65-F5344CB8AC3E}">
        <p14:creationId xmlns:p14="http://schemas.microsoft.com/office/powerpoint/2010/main" val="12610396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F6BA7695-2ABE-832B-25F7-2FB701DAF3A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91CD0D66-8376-3C04-2669-8E089AA881E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DD78691-316F-4900-6F4F-1E3587760AB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37</a:t>
            </a:fld>
            <a:endParaRPr lang="es-ES" noProof="0" dirty="0"/>
          </a:p>
        </p:txBody>
      </p:sp>
      <p:sp>
        <p:nvSpPr>
          <p:cNvPr id="2" name="Google Shape;154;g34519fc2d75_0_8">
            <a:extLst>
              <a:ext uri="{FF2B5EF4-FFF2-40B4-BE49-F238E27FC236}">
                <a16:creationId xmlns:a16="http://schemas.microsoft.com/office/drawing/2014/main" id="{55DB1AA7-8759-B64C-64C6-AEFB5DF5D2CD}"/>
              </a:ext>
            </a:extLst>
          </p:cNvPr>
          <p:cNvSpPr txBox="1"/>
          <p:nvPr/>
        </p:nvSpPr>
        <p:spPr>
          <a:xfrm>
            <a:off x="931690" y="2222466"/>
            <a:ext cx="16349931" cy="3323946"/>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Regula las tasas por uso de carreteras para vehículos pesados</a:t>
            </a:r>
          </a:p>
          <a:p>
            <a:pPr marL="63500" lvl="0" algn="just">
              <a:lnSpc>
                <a:spcPct val="150000"/>
              </a:lnSpc>
              <a:spcBef>
                <a:spcPts val="1200"/>
              </a:spcBef>
              <a:buClr>
                <a:srgbClr val="04A6C2"/>
              </a:buClr>
              <a:buSzPts val="2500"/>
            </a:pPr>
            <a:r>
              <a:rPr lang="es-ES" sz="3000" b="1" dirty="0">
                <a:solidFill>
                  <a:schemeClr val="dk1"/>
                </a:solidFill>
                <a:latin typeface="30"/>
                <a:ea typeface="Calibri"/>
                <a:cs typeface="Calibri"/>
                <a:sym typeface="Calibri"/>
              </a:rPr>
              <a:t>¿Qué se comunica? </a:t>
            </a:r>
            <a:r>
              <a:rPr lang="es-ES" sz="3000" noProof="0" dirty="0">
                <a:solidFill>
                  <a:schemeClr val="dk1"/>
                </a:solidFill>
                <a:latin typeface="30"/>
                <a:ea typeface="Calibri"/>
                <a:cs typeface="Calibri"/>
                <a:sym typeface="Calibri"/>
              </a:rPr>
              <a:t>Tasas basadas en las emisiones de CO₂, la contaminación</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Impacto: </a:t>
            </a:r>
            <a:r>
              <a:rPr lang="es-ES" sz="3000" noProof="0" dirty="0">
                <a:solidFill>
                  <a:schemeClr val="dk1"/>
                </a:solidFill>
                <a:latin typeface="30"/>
                <a:ea typeface="Calibri"/>
                <a:cs typeface="Calibri"/>
                <a:sym typeface="Calibri"/>
              </a:rPr>
              <a:t>los festivales pueden enfrentarse a costes más elevados; los vehículos más sostenibles pueden reducir las tasas</a:t>
            </a:r>
          </a:p>
        </p:txBody>
      </p:sp>
      <p:sp>
        <p:nvSpPr>
          <p:cNvPr id="3" name="Google Shape;155;g34519fc2d75_0_8">
            <a:extLst>
              <a:ext uri="{FF2B5EF4-FFF2-40B4-BE49-F238E27FC236}">
                <a16:creationId xmlns:a16="http://schemas.microsoft.com/office/drawing/2014/main" id="{3D92F53C-16B7-CFBE-D298-E39F223A131F}"/>
              </a:ext>
            </a:extLst>
          </p:cNvPr>
          <p:cNvSpPr txBox="1"/>
          <p:nvPr/>
        </p:nvSpPr>
        <p:spPr>
          <a:xfrm>
            <a:off x="9804401" y="1280070"/>
            <a:ext cx="643890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Directiva </a:t>
            </a:r>
            <a:r>
              <a:rPr lang="es-ES" sz="5000" b="1" noProof="0" dirty="0" err="1">
                <a:solidFill>
                  <a:schemeClr val="tx1"/>
                </a:solidFill>
                <a:latin typeface="Calibri"/>
                <a:ea typeface="Calibri"/>
                <a:cs typeface="Calibri"/>
                <a:sym typeface="Calibri"/>
              </a:rPr>
              <a:t>Eurovignetta</a:t>
            </a:r>
            <a:endParaRPr lang="es-ES" sz="5000" b="1" noProof="0"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D5970042-EEA4-9162-08FC-E2DE3D40609E}"/>
              </a:ext>
            </a:extLst>
          </p:cNvPr>
          <p:cNvSpPr/>
          <p:nvPr/>
        </p:nvSpPr>
        <p:spPr>
          <a:xfrm rot="10800000">
            <a:off x="16079063" y="757181"/>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7DFB8BF6-3E9C-974B-AA98-0CCD83ACEE49}"/>
              </a:ext>
            </a:extLst>
          </p:cNvPr>
          <p:cNvSpPr txBox="1"/>
          <p:nvPr/>
        </p:nvSpPr>
        <p:spPr>
          <a:xfrm>
            <a:off x="931689" y="6632754"/>
            <a:ext cx="16349931" cy="3323946"/>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Sistema de fijación de precios del carbono para edificios y transporte por carretera a partir de 2027</a:t>
            </a:r>
          </a:p>
          <a:p>
            <a:pPr marL="63500" lvl="0" algn="just">
              <a:lnSpc>
                <a:spcPct val="150000"/>
              </a:lnSpc>
              <a:spcBef>
                <a:spcPts val="1200"/>
              </a:spcBef>
              <a:buClr>
                <a:srgbClr val="04A6C2"/>
              </a:buClr>
              <a:buSzPts val="2500"/>
            </a:pPr>
            <a:r>
              <a:rPr lang="es-ES" sz="3000" b="1" dirty="0">
                <a:solidFill>
                  <a:schemeClr val="dk1"/>
                </a:solidFill>
                <a:latin typeface="30"/>
                <a:ea typeface="Calibri"/>
                <a:cs typeface="Calibri"/>
                <a:sym typeface="Calibri"/>
              </a:rPr>
              <a:t>¿Qué se comunica? </a:t>
            </a:r>
            <a:r>
              <a:rPr lang="es-ES" sz="3000" noProof="0" dirty="0">
                <a:solidFill>
                  <a:schemeClr val="dk1"/>
                </a:solidFill>
                <a:latin typeface="30"/>
                <a:ea typeface="Calibri"/>
                <a:cs typeface="Calibri"/>
                <a:sym typeface="Calibri"/>
              </a:rPr>
              <a:t>Los proveedores de combustible compran derechos de emisión, lo que aumenta los costes de los combustibles fósiles</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Impacto: </a:t>
            </a:r>
            <a:r>
              <a:rPr lang="es-ES" sz="3000" noProof="0" dirty="0">
                <a:solidFill>
                  <a:schemeClr val="dk1"/>
                </a:solidFill>
                <a:latin typeface="30"/>
                <a:ea typeface="Calibri"/>
                <a:cs typeface="Calibri"/>
                <a:sym typeface="Calibri"/>
              </a:rPr>
              <a:t>el sector cultural puede enfrentarse a mayores costes energéticos y de transporte</a:t>
            </a:r>
          </a:p>
        </p:txBody>
      </p:sp>
      <p:sp>
        <p:nvSpPr>
          <p:cNvPr id="8" name="Google Shape;155;g34519fc2d75_0_8">
            <a:extLst>
              <a:ext uri="{FF2B5EF4-FFF2-40B4-BE49-F238E27FC236}">
                <a16:creationId xmlns:a16="http://schemas.microsoft.com/office/drawing/2014/main" id="{05A5A34E-15AE-5E00-611D-EFE3FC1C8054}"/>
              </a:ext>
            </a:extLst>
          </p:cNvPr>
          <p:cNvSpPr txBox="1"/>
          <p:nvPr/>
        </p:nvSpPr>
        <p:spPr>
          <a:xfrm>
            <a:off x="5359850" y="5715105"/>
            <a:ext cx="1109935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4800" b="1" dirty="0">
                <a:solidFill>
                  <a:schemeClr val="tx1"/>
                </a:solidFill>
                <a:latin typeface="Calibri"/>
                <a:ea typeface="Calibri"/>
                <a:cs typeface="Calibri"/>
                <a:sym typeface="Calibri"/>
              </a:rPr>
              <a:t>D</a:t>
            </a:r>
            <a:r>
              <a:rPr lang="es-ES" sz="4800" b="1" noProof="0" dirty="0" err="1">
                <a:solidFill>
                  <a:schemeClr val="tx1"/>
                </a:solidFill>
                <a:latin typeface="Calibri"/>
                <a:ea typeface="Calibri"/>
                <a:cs typeface="Calibri"/>
                <a:sym typeface="Calibri"/>
              </a:rPr>
              <a:t>erechos</a:t>
            </a:r>
            <a:r>
              <a:rPr lang="es-ES" sz="4800" b="1" noProof="0" dirty="0">
                <a:solidFill>
                  <a:schemeClr val="tx1"/>
                </a:solidFill>
                <a:latin typeface="Calibri"/>
                <a:ea typeface="Calibri"/>
                <a:cs typeface="Calibri"/>
                <a:sym typeface="Calibri"/>
              </a:rPr>
              <a:t> de emisión de la UE 2 (EU ETS 2)</a:t>
            </a:r>
          </a:p>
        </p:txBody>
      </p:sp>
    </p:spTree>
    <p:extLst>
      <p:ext uri="{BB962C8B-B14F-4D97-AF65-F5344CB8AC3E}">
        <p14:creationId xmlns:p14="http://schemas.microsoft.com/office/powerpoint/2010/main" val="7734435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2770921-3ECE-5C2B-2211-66AD7617192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F30975D-D528-39E9-46D8-BD922A59EE6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2868E80-DCC8-86FB-0B29-077E9BF79C3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38</a:t>
            </a:fld>
            <a:endParaRPr lang="es-ES" noProof="0" dirty="0"/>
          </a:p>
        </p:txBody>
      </p:sp>
      <p:sp>
        <p:nvSpPr>
          <p:cNvPr id="2" name="Google Shape;154;g34519fc2d75_0_8">
            <a:extLst>
              <a:ext uri="{FF2B5EF4-FFF2-40B4-BE49-F238E27FC236}">
                <a16:creationId xmlns:a16="http://schemas.microsoft.com/office/drawing/2014/main" id="{8A3DA362-E60B-847B-3939-BC1AEC7394E9}"/>
              </a:ext>
            </a:extLst>
          </p:cNvPr>
          <p:cNvSpPr txBox="1"/>
          <p:nvPr/>
        </p:nvSpPr>
        <p:spPr>
          <a:xfrm>
            <a:off x="1814812" y="4219618"/>
            <a:ext cx="15163800" cy="26314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Las normas de reciclaje pueden ser difíciles de cumplir en países pequeños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Algunos materiales teatrales no se pueden reciclar a nivel local</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Las restricciones a la exportación de residuos limitan las opciones de cumplimiento</a:t>
            </a:r>
          </a:p>
        </p:txBody>
      </p:sp>
      <p:sp>
        <p:nvSpPr>
          <p:cNvPr id="3" name="Google Shape;155;g34519fc2d75_0_8">
            <a:extLst>
              <a:ext uri="{FF2B5EF4-FFF2-40B4-BE49-F238E27FC236}">
                <a16:creationId xmlns:a16="http://schemas.microsoft.com/office/drawing/2014/main" id="{D0957D0A-6B96-9651-1072-B3CD430898D2}"/>
              </a:ext>
            </a:extLst>
          </p:cNvPr>
          <p:cNvSpPr txBox="1"/>
          <p:nvPr/>
        </p:nvSpPr>
        <p:spPr>
          <a:xfrm>
            <a:off x="6816933" y="1368099"/>
            <a:ext cx="8499267"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Nota especial: países pequeños</a:t>
            </a:r>
          </a:p>
        </p:txBody>
      </p:sp>
      <p:sp>
        <p:nvSpPr>
          <p:cNvPr id="5" name="Google Shape;143;g34519fc2d75_0_0">
            <a:extLst>
              <a:ext uri="{FF2B5EF4-FFF2-40B4-BE49-F238E27FC236}">
                <a16:creationId xmlns:a16="http://schemas.microsoft.com/office/drawing/2014/main" id="{317FA11A-18BD-7FB8-B861-AD88264060F7}"/>
              </a:ext>
            </a:extLst>
          </p:cNvPr>
          <p:cNvSpPr/>
          <p:nvPr/>
        </p:nvSpPr>
        <p:spPr>
          <a:xfrm rot="10800000">
            <a:off x="15798050" y="964180"/>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395310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2C37407-38A5-BC7A-4E9E-E1722BA00975}"/>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642C7743-8021-6B8C-BE57-4AA04DB9E3D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8178D39-144F-B3B0-6C8B-521F4B188A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39</a:t>
            </a:fld>
            <a:endParaRPr lang="es-ES" noProof="0" dirty="0"/>
          </a:p>
        </p:txBody>
      </p:sp>
      <p:sp>
        <p:nvSpPr>
          <p:cNvPr id="2" name="Google Shape;154;g34519fc2d75_0_8">
            <a:extLst>
              <a:ext uri="{FF2B5EF4-FFF2-40B4-BE49-F238E27FC236}">
                <a16:creationId xmlns:a16="http://schemas.microsoft.com/office/drawing/2014/main" id="{80983F82-C170-F86C-D894-A553D4A9FD83}"/>
              </a:ext>
            </a:extLst>
          </p:cNvPr>
          <p:cNvSpPr txBox="1"/>
          <p:nvPr/>
        </p:nvSpPr>
        <p:spPr>
          <a:xfrm>
            <a:off x="646412" y="2440905"/>
            <a:ext cx="17040045" cy="6863377"/>
          </a:xfrm>
          <a:prstGeom prst="rect">
            <a:avLst/>
          </a:prstGeom>
          <a:noFill/>
          <a:ln>
            <a:noFill/>
          </a:ln>
        </p:spPr>
        <p:txBody>
          <a:bodyPr spcFirstLastPara="1" wrap="square" lIns="91425" tIns="45700" rIns="91425" bIns="45700" anchor="t" anchorCtr="0">
            <a:spAutoFit/>
          </a:bodyPr>
          <a:lstStyle/>
          <a:p>
            <a:pPr marL="63500" lvl="0" algn="just">
              <a:lnSpc>
                <a:spcPct val="150000"/>
              </a:lnSpc>
              <a:spcBef>
                <a:spcPts val="1200"/>
              </a:spcBef>
              <a:buClr>
                <a:srgbClr val="04A6C2"/>
              </a:buClr>
              <a:buSzPts val="2500"/>
            </a:pPr>
            <a:r>
              <a:rPr lang="es-ES" sz="3000" b="1" dirty="0">
                <a:solidFill>
                  <a:schemeClr val="dk1"/>
                </a:solidFill>
                <a:latin typeface="30"/>
                <a:ea typeface="Calibri"/>
                <a:cs typeface="Calibri"/>
              </a:rPr>
              <a:t>Global </a:t>
            </a:r>
            <a:r>
              <a:rPr lang="es-ES" sz="3000" b="1" dirty="0" err="1">
                <a:solidFill>
                  <a:schemeClr val="dk1"/>
                </a:solidFill>
                <a:latin typeface="30"/>
                <a:ea typeface="Calibri"/>
                <a:cs typeface="Calibri"/>
              </a:rPr>
              <a:t>Reporting</a:t>
            </a:r>
            <a:r>
              <a:rPr lang="es-ES" sz="3000" b="1" dirty="0">
                <a:solidFill>
                  <a:schemeClr val="dk1"/>
                </a:solidFill>
                <a:latin typeface="30"/>
                <a:ea typeface="Calibri"/>
                <a:cs typeface="Calibri"/>
              </a:rPr>
              <a:t> </a:t>
            </a:r>
            <a:r>
              <a:rPr lang="es-ES" sz="3000" b="1" dirty="0" err="1">
                <a:solidFill>
                  <a:schemeClr val="dk1"/>
                </a:solidFill>
                <a:latin typeface="30"/>
                <a:ea typeface="Calibri"/>
                <a:cs typeface="Calibri"/>
              </a:rPr>
              <a:t>Initiative</a:t>
            </a:r>
            <a:r>
              <a:rPr lang="es-ES" sz="3000" b="1" dirty="0">
                <a:solidFill>
                  <a:schemeClr val="dk1"/>
                </a:solidFill>
                <a:latin typeface="30"/>
                <a:ea typeface="Calibri"/>
                <a:cs typeface="Calibri"/>
              </a:rPr>
              <a:t> </a:t>
            </a:r>
            <a:r>
              <a:rPr lang="es-ES" sz="3000" b="1" noProof="0" dirty="0">
                <a:solidFill>
                  <a:schemeClr val="dk1"/>
                </a:solidFill>
                <a:latin typeface="30"/>
                <a:ea typeface="Calibri"/>
                <a:cs typeface="Calibri"/>
                <a:sym typeface="Calibri"/>
              </a:rPr>
              <a:t>(GRI)</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¿Qué es? </a:t>
            </a:r>
            <a:r>
              <a:rPr lang="es-ES" sz="3000" noProof="0" dirty="0">
                <a:solidFill>
                  <a:schemeClr val="dk1"/>
                </a:solidFill>
                <a:latin typeface="30"/>
                <a:ea typeface="Calibri"/>
                <a:cs typeface="Calibri"/>
                <a:sym typeface="Calibri"/>
              </a:rPr>
              <a:t>Estándar internacional para la elaboración de informes transparentes sobre sostenibilidad</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Objetivo: </a:t>
            </a:r>
            <a:r>
              <a:rPr lang="es-ES" sz="3000" dirty="0">
                <a:solidFill>
                  <a:schemeClr val="dk1"/>
                </a:solidFill>
                <a:latin typeface="30"/>
                <a:ea typeface="Calibri"/>
                <a:cs typeface="Calibri"/>
                <a:sym typeface="Calibri"/>
              </a:rPr>
              <a:t>i</a:t>
            </a:r>
            <a:r>
              <a:rPr lang="es-ES" sz="3000" dirty="0" err="1">
                <a:solidFill>
                  <a:schemeClr val="dk1"/>
                </a:solidFill>
                <a:latin typeface="30"/>
                <a:ea typeface="Calibri"/>
                <a:cs typeface="Calibri"/>
                <a:sym typeface="Calibri"/>
              </a:rPr>
              <a:t>nf</a:t>
            </a:r>
            <a:r>
              <a:rPr lang="es-ES" sz="3000" noProof="0" dirty="0" err="1">
                <a:solidFill>
                  <a:schemeClr val="dk1"/>
                </a:solidFill>
                <a:latin typeface="30"/>
                <a:ea typeface="Calibri"/>
                <a:cs typeface="Calibri"/>
                <a:sym typeface="Calibri"/>
              </a:rPr>
              <a:t>orm</a:t>
            </a:r>
            <a:r>
              <a:rPr lang="es-ES" sz="3000" dirty="0" err="1">
                <a:solidFill>
                  <a:schemeClr val="dk1"/>
                </a:solidFill>
                <a:latin typeface="30"/>
                <a:ea typeface="Calibri"/>
                <a:cs typeface="Calibri"/>
                <a:sym typeface="Calibri"/>
              </a:rPr>
              <a:t>a</a:t>
            </a:r>
            <a:r>
              <a:rPr lang="es-ES" sz="3000" noProof="0" dirty="0" err="1">
                <a:solidFill>
                  <a:schemeClr val="dk1"/>
                </a:solidFill>
                <a:latin typeface="30"/>
                <a:ea typeface="Calibri"/>
                <a:cs typeface="Calibri"/>
                <a:sym typeface="Calibri"/>
              </a:rPr>
              <a:t>r</a:t>
            </a:r>
            <a:r>
              <a:rPr lang="es-ES" sz="3000" noProof="0" dirty="0">
                <a:solidFill>
                  <a:schemeClr val="dk1"/>
                </a:solidFill>
                <a:latin typeface="30"/>
                <a:ea typeface="Calibri"/>
                <a:cs typeface="Calibri"/>
                <a:sym typeface="Calibri"/>
              </a:rPr>
              <a:t> sobre el desempeño sobre el impacto económico, medioambiental y social</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Aplicación: </a:t>
            </a:r>
            <a:r>
              <a:rPr lang="es-ES" sz="3000" noProof="0" dirty="0">
                <a:solidFill>
                  <a:schemeClr val="dk1"/>
                </a:solidFill>
                <a:latin typeface="30"/>
                <a:ea typeface="Calibri"/>
                <a:cs typeface="Calibri"/>
                <a:sym typeface="Calibri"/>
              </a:rPr>
              <a:t>comunicar sobre el impacto de festivales, teatros y empresas</a:t>
            </a:r>
          </a:p>
          <a:p>
            <a:pPr marL="63500" lvl="0" algn="just">
              <a:lnSpc>
                <a:spcPct val="150000"/>
              </a:lnSpc>
              <a:spcBef>
                <a:spcPts val="1200"/>
              </a:spcBef>
              <a:buClr>
                <a:srgbClr val="04A6C2"/>
              </a:buClr>
              <a:buSzPts val="2500"/>
            </a:pPr>
            <a:r>
              <a:rPr lang="es-ES" sz="3000" b="1" noProof="0" dirty="0">
                <a:solidFill>
                  <a:schemeClr val="dk1"/>
                </a:solidFill>
                <a:latin typeface="30"/>
                <a:ea typeface="Calibri"/>
                <a:cs typeface="Calibri"/>
                <a:sym typeface="Calibri"/>
              </a:rPr>
              <a:t>ISO 14001</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¿Qué es? </a:t>
            </a:r>
            <a:r>
              <a:rPr lang="es-ES" sz="3000" noProof="0" dirty="0">
                <a:solidFill>
                  <a:schemeClr val="dk1"/>
                </a:solidFill>
                <a:latin typeface="30"/>
                <a:ea typeface="Calibri"/>
                <a:cs typeface="Calibri"/>
                <a:sym typeface="Calibri"/>
              </a:rPr>
              <a:t>Norma internacional sobre sistemas de gestión medioambiental</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Objetivo: </a:t>
            </a:r>
            <a:r>
              <a:rPr lang="es-ES" sz="3000" dirty="0">
                <a:solidFill>
                  <a:schemeClr val="dk1"/>
                </a:solidFill>
                <a:latin typeface="30"/>
                <a:ea typeface="Calibri"/>
                <a:cs typeface="Calibri"/>
                <a:sym typeface="Calibri"/>
              </a:rPr>
              <a:t>s</a:t>
            </a:r>
            <a:r>
              <a:rPr lang="es-ES" sz="3000" dirty="0" err="1">
                <a:solidFill>
                  <a:schemeClr val="dk1"/>
                </a:solidFill>
                <a:latin typeface="30"/>
                <a:ea typeface="Calibri"/>
                <a:cs typeface="Calibri"/>
                <a:sym typeface="Calibri"/>
              </a:rPr>
              <a:t>is</a:t>
            </a:r>
            <a:r>
              <a:rPr lang="es-ES" sz="3000" noProof="0" dirty="0" err="1">
                <a:solidFill>
                  <a:schemeClr val="dk1"/>
                </a:solidFill>
                <a:latin typeface="30"/>
                <a:ea typeface="Calibri"/>
                <a:cs typeface="Calibri"/>
                <a:sym typeface="Calibri"/>
              </a:rPr>
              <a:t>te</a:t>
            </a:r>
            <a:r>
              <a:rPr lang="es-ES" sz="3000" dirty="0" err="1">
                <a:solidFill>
                  <a:schemeClr val="dk1"/>
                </a:solidFill>
                <a:latin typeface="30"/>
                <a:ea typeface="Calibri"/>
                <a:cs typeface="Calibri"/>
                <a:sym typeface="Calibri"/>
              </a:rPr>
              <a:t>mat</a:t>
            </a:r>
            <a:r>
              <a:rPr lang="es-ES" sz="3000" noProof="0" dirty="0" err="1">
                <a:solidFill>
                  <a:schemeClr val="dk1"/>
                </a:solidFill>
                <a:latin typeface="30"/>
                <a:ea typeface="Calibri"/>
                <a:cs typeface="Calibri"/>
                <a:sym typeface="Calibri"/>
              </a:rPr>
              <a:t>izar</a:t>
            </a:r>
            <a:r>
              <a:rPr lang="es-ES" sz="3000" noProof="0" dirty="0">
                <a:solidFill>
                  <a:schemeClr val="dk1"/>
                </a:solidFill>
                <a:latin typeface="30"/>
                <a:ea typeface="Calibri"/>
                <a:cs typeface="Calibri"/>
                <a:sym typeface="Calibri"/>
              </a:rPr>
              <a:t> la gestión medioambiental</a:t>
            </a:r>
            <a:endParaRPr lang="es-ES" sz="3000" noProof="0" dirty="0">
              <a:solidFill>
                <a:schemeClr val="dk1"/>
              </a:solidFill>
              <a:latin typeface="30"/>
              <a:ea typeface="Calibri"/>
              <a:cs typeface="Calibri"/>
            </a:endParaRP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Aplicación: </a:t>
            </a:r>
            <a:r>
              <a:rPr lang="es-ES" sz="3000" dirty="0">
                <a:solidFill>
                  <a:schemeClr val="dk1"/>
                </a:solidFill>
                <a:latin typeface="30"/>
                <a:ea typeface="Calibri"/>
                <a:cs typeface="Calibri"/>
                <a:sym typeface="Calibri"/>
              </a:rPr>
              <a:t>g</a:t>
            </a:r>
            <a:r>
              <a:rPr lang="es-ES" sz="3000" dirty="0" err="1">
                <a:solidFill>
                  <a:schemeClr val="dk1"/>
                </a:solidFill>
                <a:latin typeface="30"/>
                <a:ea typeface="Calibri"/>
                <a:cs typeface="Calibri"/>
                <a:sym typeface="Calibri"/>
              </a:rPr>
              <a:t>e</a:t>
            </a:r>
            <a:r>
              <a:rPr lang="es-ES" sz="3000" noProof="0" dirty="0" err="1">
                <a:solidFill>
                  <a:schemeClr val="dk1"/>
                </a:solidFill>
                <a:latin typeface="30"/>
                <a:ea typeface="Calibri"/>
                <a:cs typeface="Calibri"/>
                <a:sym typeface="Calibri"/>
              </a:rPr>
              <a:t>stionar</a:t>
            </a:r>
            <a:r>
              <a:rPr lang="es-ES" sz="3000" noProof="0" dirty="0">
                <a:solidFill>
                  <a:schemeClr val="dk1"/>
                </a:solidFill>
                <a:latin typeface="30"/>
                <a:ea typeface="Calibri"/>
                <a:cs typeface="Calibri"/>
                <a:sym typeface="Calibri"/>
              </a:rPr>
              <a:t> las prácticas medioambientales en los espacios culturales</a:t>
            </a:r>
            <a:endParaRPr lang="es-ES" sz="3000" noProof="0" dirty="0">
              <a:solidFill>
                <a:schemeClr val="dk1"/>
              </a:solidFill>
              <a:latin typeface="30"/>
              <a:ea typeface="Calibri"/>
              <a:cs typeface="Calibri"/>
            </a:endParaRPr>
          </a:p>
        </p:txBody>
      </p:sp>
      <p:sp>
        <p:nvSpPr>
          <p:cNvPr id="3" name="Google Shape;155;g34519fc2d75_0_8">
            <a:extLst>
              <a:ext uri="{FF2B5EF4-FFF2-40B4-BE49-F238E27FC236}">
                <a16:creationId xmlns:a16="http://schemas.microsoft.com/office/drawing/2014/main" id="{362FED0D-89B2-7B4D-BD9E-E019D22417ED}"/>
              </a:ext>
            </a:extLst>
          </p:cNvPr>
          <p:cNvSpPr txBox="1"/>
          <p:nvPr/>
        </p:nvSpPr>
        <p:spPr>
          <a:xfrm>
            <a:off x="2704800" y="1539880"/>
            <a:ext cx="1211610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Normas y estándares internacionales</a:t>
            </a:r>
          </a:p>
        </p:txBody>
      </p:sp>
      <p:sp>
        <p:nvSpPr>
          <p:cNvPr id="4" name="Google Shape;153;g34519fc2d75_0_8">
            <a:extLst>
              <a:ext uri="{FF2B5EF4-FFF2-40B4-BE49-F238E27FC236}">
                <a16:creationId xmlns:a16="http://schemas.microsoft.com/office/drawing/2014/main" id="{919FCB33-46EF-2AB4-C41F-AC34AA8C182A}"/>
              </a:ext>
            </a:extLst>
          </p:cNvPr>
          <p:cNvSpPr/>
          <p:nvPr/>
        </p:nvSpPr>
        <p:spPr>
          <a:xfrm rot="10800000">
            <a:off x="1287699" y="140751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28354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E9F200A-AD45-F211-7371-5E5BACD6566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9AE5CAD-1249-76DD-331F-C07CC38848C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AD13501F-E497-3865-5345-E8042A3BD90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4" name="Google Shape;144;g34519fc2d75_0_0">
            <a:extLst>
              <a:ext uri="{FF2B5EF4-FFF2-40B4-BE49-F238E27FC236}">
                <a16:creationId xmlns:a16="http://schemas.microsoft.com/office/drawing/2014/main" id="{D1824592-BC9E-BD9F-D84E-4CCA60995A41}"/>
              </a:ext>
            </a:extLst>
          </p:cNvPr>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s-ES" sz="5000" b="1" noProof="0" dirty="0">
                <a:solidFill>
                  <a:schemeClr val="dk1"/>
                </a:solidFill>
                <a:latin typeface="Calibri"/>
                <a:ea typeface="Calibri"/>
                <a:cs typeface="Calibri"/>
                <a:sym typeface="Calibri"/>
              </a:rPr>
              <a:t>Fundamentos de la sostenibilidad</a:t>
            </a:r>
            <a:endParaRPr lang="es-ES" sz="5000" noProof="0" dirty="0">
              <a:solidFill>
                <a:schemeClr val="dk1"/>
              </a:solidFill>
              <a:latin typeface="Calibri"/>
              <a:ea typeface="Calibri"/>
              <a:cs typeface="Calibri"/>
              <a:sym typeface="Calibri"/>
            </a:endParaRPr>
          </a:p>
        </p:txBody>
      </p:sp>
      <p:sp>
        <p:nvSpPr>
          <p:cNvPr id="145" name="Google Shape;145;g34519fc2d75_0_0">
            <a:extLst>
              <a:ext uri="{FF2B5EF4-FFF2-40B4-BE49-F238E27FC236}">
                <a16:creationId xmlns:a16="http://schemas.microsoft.com/office/drawing/2014/main" id="{24826681-68AA-FD5E-134F-440A6FAFD9EA}"/>
              </a:ext>
            </a:extLst>
          </p:cNvPr>
          <p:cNvSpPr txBox="1"/>
          <p:nvPr/>
        </p:nvSpPr>
        <p:spPr>
          <a:xfrm>
            <a:off x="1176775" y="2355200"/>
            <a:ext cx="16306800" cy="7825179"/>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None/>
            </a:pPr>
            <a:endParaRPr lang="es-ES" sz="3000" b="1"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Desarrollo sostenible</a:t>
            </a:r>
            <a:r>
              <a:rPr lang="es-ES" sz="3000" noProof="0" dirty="0">
                <a:solidFill>
                  <a:schemeClr val="dk1"/>
                </a:solidFill>
                <a:latin typeface="Calibri"/>
                <a:ea typeface="Calibri"/>
                <a:cs typeface="Calibri"/>
                <a:sym typeface="Calibri"/>
              </a:rPr>
              <a:t>: desarrollo que satisface las necesidades del presente sin comprometer la capacidad de las generaciones futuras para satisfacer sus propias necesidades. </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Este enfoque destaca la importancia de equilibrar el uso de los recursos naturales con las necesidades humanas, dentro de un marco de justicia intergeneracional.</a:t>
            </a:r>
          </a:p>
          <a:p>
            <a:pPr marL="622300" lvl="0" indent="-558800" algn="just">
              <a:lnSpc>
                <a:spcPct val="150000"/>
              </a:lnSpc>
              <a:spcBef>
                <a:spcPts val="1200"/>
              </a:spcBef>
              <a:buClr>
                <a:srgbClr val="04A6C2"/>
              </a:buClr>
              <a:buSzPts val="2500"/>
              <a:buFont typeface="Noto Sans Symbols"/>
              <a:buChar char="⮚"/>
            </a:pPr>
            <a:r>
              <a:rPr lang="es-ES" sz="3000" b="1" noProof="0" dirty="0">
                <a:solidFill>
                  <a:schemeClr val="dk1"/>
                </a:solidFill>
                <a:latin typeface="Calibri"/>
                <a:ea typeface="Calibri"/>
                <a:cs typeface="Calibri"/>
                <a:sym typeface="Calibri"/>
              </a:rPr>
              <a:t>La sostenibilidad busca: </a:t>
            </a:r>
            <a:r>
              <a:rPr lang="es-ES" sz="3000" noProof="0" dirty="0">
                <a:solidFill>
                  <a:schemeClr val="dk1"/>
                </a:solidFill>
                <a:latin typeface="Calibri"/>
                <a:ea typeface="Calibri"/>
                <a:cs typeface="Calibri"/>
                <a:sym typeface="Calibri"/>
              </a:rPr>
              <a:t>(a) Armonizar el crecimiento económico; (b) Proteger el medio ambiente; (c) Promover el bienestar social</a:t>
            </a:r>
            <a:endParaRPr lang="es-ES" sz="3000" noProof="0" dirty="0">
              <a:solidFill>
                <a:schemeClr val="dk1"/>
              </a:solidFill>
              <a:latin typeface="Calibri"/>
              <a:ea typeface="Calibri"/>
              <a:cs typeface="Calibri"/>
            </a:endParaRPr>
          </a:p>
          <a:p>
            <a:pPr marL="622300" lvl="0" indent="-558800" algn="just">
              <a:lnSpc>
                <a:spcPct val="150000"/>
              </a:lnSpc>
              <a:spcBef>
                <a:spcPts val="1200"/>
              </a:spcBef>
              <a:buClr>
                <a:srgbClr val="04A6C2"/>
              </a:buClr>
              <a:buSzPts val="2500"/>
              <a:buFont typeface="Noto Sans Symbols"/>
              <a:buChar char="⮚"/>
            </a:pPr>
            <a:r>
              <a:rPr lang="es-ES" sz="3000" b="1" noProof="0" dirty="0">
                <a:solidFill>
                  <a:schemeClr val="dk1"/>
                </a:solidFill>
                <a:latin typeface="Calibri"/>
                <a:ea typeface="Calibri"/>
                <a:cs typeface="Calibri"/>
                <a:sym typeface="Calibri"/>
              </a:rPr>
              <a:t>El desarrollo sostenible implica: </a:t>
            </a:r>
            <a:r>
              <a:rPr lang="es-ES" sz="3000" noProof="0" dirty="0">
                <a:solidFill>
                  <a:schemeClr val="dk1"/>
                </a:solidFill>
                <a:latin typeface="Calibri"/>
                <a:ea typeface="Calibri"/>
                <a:cs typeface="Calibri"/>
                <a:sym typeface="Calibri"/>
              </a:rPr>
              <a:t>(a) Equidad intergeneracional; (b) Integración de dimensiones; (c) Precaución y responsabilidad.</a:t>
            </a:r>
            <a:endParaRPr lang="es-ES" sz="25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2500" b="1"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AA059F-A7CA-0760-1D95-9868321F645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4</a:t>
            </a:fld>
            <a:endParaRPr lang="es-ES" noProof="0" dirty="0"/>
          </a:p>
        </p:txBody>
      </p:sp>
    </p:spTree>
    <p:extLst>
      <p:ext uri="{BB962C8B-B14F-4D97-AF65-F5344CB8AC3E}">
        <p14:creationId xmlns:p14="http://schemas.microsoft.com/office/powerpoint/2010/main" val="18508186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2C48F46-1DB7-7C00-2E4A-380E5782E2FD}"/>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3B2AE72-ACCA-7F1C-2395-6EC46D0F489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985B4EE1-26FB-5AC5-E322-982AF7045F2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40</a:t>
            </a:fld>
            <a:endParaRPr lang="es-ES" noProof="0" dirty="0"/>
          </a:p>
        </p:txBody>
      </p:sp>
      <p:sp>
        <p:nvSpPr>
          <p:cNvPr id="2" name="Google Shape;154;g34519fc2d75_0_8">
            <a:extLst>
              <a:ext uri="{FF2B5EF4-FFF2-40B4-BE49-F238E27FC236}">
                <a16:creationId xmlns:a16="http://schemas.microsoft.com/office/drawing/2014/main" id="{D3A9603E-2C8A-13C3-EB12-9399442FA58B}"/>
              </a:ext>
            </a:extLst>
          </p:cNvPr>
          <p:cNvSpPr txBox="1"/>
          <p:nvPr/>
        </p:nvSpPr>
        <p:spPr>
          <a:xfrm>
            <a:off x="732676" y="2548735"/>
            <a:ext cx="16996912" cy="7555874"/>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ISO 20121</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¿Qué es? </a:t>
            </a:r>
            <a:r>
              <a:rPr lang="es-ES" sz="3000" noProof="0" dirty="0">
                <a:solidFill>
                  <a:schemeClr val="dk1"/>
                </a:solidFill>
                <a:latin typeface="30"/>
                <a:ea typeface="Calibri"/>
                <a:cs typeface="Calibri"/>
                <a:sym typeface="Calibri"/>
              </a:rPr>
              <a:t>Norma internacional </a:t>
            </a:r>
            <a:r>
              <a:rPr lang="es-ES" sz="3000" dirty="0">
                <a:solidFill>
                  <a:schemeClr val="dk1"/>
                </a:solidFill>
                <a:latin typeface="30"/>
                <a:ea typeface="Calibri"/>
                <a:cs typeface="Calibri"/>
                <a:sym typeface="Calibri"/>
              </a:rPr>
              <a:t>sobre s</a:t>
            </a:r>
            <a:r>
              <a:rPr lang="es-ES" sz="3000" noProof="0" dirty="0" err="1">
                <a:solidFill>
                  <a:schemeClr val="dk1"/>
                </a:solidFill>
                <a:latin typeface="30"/>
                <a:ea typeface="Calibri"/>
                <a:cs typeface="Calibri"/>
                <a:sym typeface="Calibri"/>
              </a:rPr>
              <a:t>istemas</a:t>
            </a:r>
            <a:r>
              <a:rPr lang="es-ES" sz="3000" noProof="0" dirty="0">
                <a:solidFill>
                  <a:schemeClr val="dk1"/>
                </a:solidFill>
                <a:latin typeface="30"/>
                <a:ea typeface="Calibri"/>
                <a:cs typeface="Calibri"/>
                <a:sym typeface="Calibri"/>
              </a:rPr>
              <a:t> de gestión sostenible de eventos</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Objetivo: </a:t>
            </a:r>
            <a:r>
              <a:rPr lang="es-ES" sz="3000" dirty="0">
                <a:solidFill>
                  <a:schemeClr val="dk1"/>
                </a:solidFill>
                <a:latin typeface="30"/>
                <a:ea typeface="Calibri"/>
                <a:cs typeface="Calibri"/>
                <a:sym typeface="Calibri"/>
              </a:rPr>
              <a:t>g</a:t>
            </a:r>
            <a:r>
              <a:rPr lang="es-ES" sz="3000" noProof="0" dirty="0" err="1">
                <a:solidFill>
                  <a:schemeClr val="dk1"/>
                </a:solidFill>
                <a:latin typeface="30"/>
                <a:ea typeface="Calibri"/>
                <a:cs typeface="Calibri"/>
                <a:sym typeface="Calibri"/>
              </a:rPr>
              <a:t>arantizar</a:t>
            </a:r>
            <a:r>
              <a:rPr lang="es-ES" sz="3000" noProof="0" dirty="0">
                <a:solidFill>
                  <a:schemeClr val="dk1"/>
                </a:solidFill>
                <a:latin typeface="30"/>
                <a:ea typeface="Calibri"/>
                <a:cs typeface="Calibri"/>
                <a:sym typeface="Calibri"/>
              </a:rPr>
              <a:t> que los eventos sean responsables desde el punto de vista medioambiental y         			social</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Aplicación: </a:t>
            </a:r>
            <a:r>
              <a:rPr lang="es-ES" sz="3000" dirty="0">
                <a:solidFill>
                  <a:schemeClr val="dk1"/>
                </a:solidFill>
                <a:latin typeface="30"/>
                <a:ea typeface="Calibri"/>
                <a:cs typeface="Calibri"/>
                <a:sym typeface="Calibri"/>
              </a:rPr>
              <a:t>o</a:t>
            </a:r>
            <a:r>
              <a:rPr lang="es-ES" sz="3000" noProof="0" dirty="0" err="1">
                <a:solidFill>
                  <a:schemeClr val="dk1"/>
                </a:solidFill>
                <a:latin typeface="30"/>
                <a:ea typeface="Calibri"/>
                <a:cs typeface="Calibri"/>
                <a:sym typeface="Calibri"/>
              </a:rPr>
              <a:t>rganización</a:t>
            </a:r>
            <a:r>
              <a:rPr lang="es-ES" sz="3000" noProof="0" dirty="0">
                <a:solidFill>
                  <a:schemeClr val="dk1"/>
                </a:solidFill>
                <a:latin typeface="30"/>
                <a:ea typeface="Calibri"/>
                <a:cs typeface="Calibri"/>
                <a:sym typeface="Calibri"/>
              </a:rPr>
              <a:t> de festivales y espectáculos sostenibles</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ISO 50001</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¿Qué es? </a:t>
            </a:r>
            <a:r>
              <a:rPr lang="es-ES" sz="3000" dirty="0">
                <a:solidFill>
                  <a:schemeClr val="dk1"/>
                </a:solidFill>
                <a:latin typeface="30"/>
                <a:ea typeface="Calibri"/>
                <a:cs typeface="Calibri"/>
                <a:sym typeface="Calibri"/>
              </a:rPr>
              <a:t>Norma internacional sobre sistemas </a:t>
            </a:r>
            <a:r>
              <a:rPr lang="es-ES" sz="3000" noProof="0" dirty="0">
                <a:solidFill>
                  <a:schemeClr val="dk1"/>
                </a:solidFill>
                <a:latin typeface="30"/>
                <a:ea typeface="Calibri"/>
                <a:cs typeface="Calibri"/>
                <a:sym typeface="Calibri"/>
              </a:rPr>
              <a:t>de gestión energética</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Objetivo: </a:t>
            </a:r>
            <a:r>
              <a:rPr lang="es-ES" sz="3000" noProof="0" dirty="0">
                <a:solidFill>
                  <a:schemeClr val="dk1"/>
                </a:solidFill>
                <a:latin typeface="30"/>
                <a:ea typeface="Calibri"/>
                <a:cs typeface="Calibri"/>
                <a:sym typeface="Calibri"/>
              </a:rPr>
              <a:t>mejorar la eficiencia energética y la aplicación de políticas</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Aplicación: </a:t>
            </a:r>
            <a:r>
              <a:rPr lang="es-ES" sz="3000" noProof="0" dirty="0">
                <a:solidFill>
                  <a:schemeClr val="dk1"/>
                </a:solidFill>
                <a:latin typeface="30"/>
                <a:ea typeface="Calibri"/>
                <a:cs typeface="Calibri"/>
                <a:sym typeface="Calibri"/>
              </a:rPr>
              <a:t>gestionar el uso de la energía en los recintos de forma sostenible.</a:t>
            </a:r>
          </a:p>
        </p:txBody>
      </p:sp>
      <p:sp>
        <p:nvSpPr>
          <p:cNvPr id="4" name="Google Shape;155;g34519fc2d75_0_8">
            <a:extLst>
              <a:ext uri="{FF2B5EF4-FFF2-40B4-BE49-F238E27FC236}">
                <a16:creationId xmlns:a16="http://schemas.microsoft.com/office/drawing/2014/main" id="{48678F0F-5D76-1598-97D4-6BC218918196}"/>
              </a:ext>
            </a:extLst>
          </p:cNvPr>
          <p:cNvSpPr txBox="1"/>
          <p:nvPr/>
        </p:nvSpPr>
        <p:spPr>
          <a:xfrm>
            <a:off x="2704800" y="1539880"/>
            <a:ext cx="1211610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Normas y estándares internacionales</a:t>
            </a:r>
          </a:p>
        </p:txBody>
      </p:sp>
      <p:sp>
        <p:nvSpPr>
          <p:cNvPr id="6" name="Google Shape;153;g34519fc2d75_0_8">
            <a:extLst>
              <a:ext uri="{FF2B5EF4-FFF2-40B4-BE49-F238E27FC236}">
                <a16:creationId xmlns:a16="http://schemas.microsoft.com/office/drawing/2014/main" id="{E4CA652B-7129-6961-2E81-45F16DC62B60}"/>
              </a:ext>
            </a:extLst>
          </p:cNvPr>
          <p:cNvSpPr/>
          <p:nvPr/>
        </p:nvSpPr>
        <p:spPr>
          <a:xfrm rot="10800000">
            <a:off x="1287699" y="140751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32943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72B0151-305C-4E8A-6DF7-039A90758A15}"/>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0355F11-F5D5-7652-CBC3-F729176A808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D8A4E1A-6D09-6640-FA4E-5C24F13AFEA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41</a:t>
            </a:fld>
            <a:endParaRPr lang="es-ES" noProof="0" dirty="0"/>
          </a:p>
        </p:txBody>
      </p:sp>
      <p:sp>
        <p:nvSpPr>
          <p:cNvPr id="2" name="Google Shape;154;g34519fc2d75_0_8">
            <a:extLst>
              <a:ext uri="{FF2B5EF4-FFF2-40B4-BE49-F238E27FC236}">
                <a16:creationId xmlns:a16="http://schemas.microsoft.com/office/drawing/2014/main" id="{7F60518C-C47E-14CE-1568-F3C670CEC121}"/>
              </a:ext>
            </a:extLst>
          </p:cNvPr>
          <p:cNvSpPr txBox="1"/>
          <p:nvPr/>
        </p:nvSpPr>
        <p:spPr>
          <a:xfrm>
            <a:off x="948337" y="2591867"/>
            <a:ext cx="15551988"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Sistema de gestión y auditoría medioambientales (EMAS)</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¿Qué es? </a:t>
            </a:r>
            <a:r>
              <a:rPr lang="es-ES" sz="3000" noProof="0" dirty="0" err="1">
                <a:solidFill>
                  <a:schemeClr val="dk1"/>
                </a:solidFill>
                <a:latin typeface="30"/>
                <a:ea typeface="Calibri"/>
                <a:cs typeface="Calibri"/>
                <a:sym typeface="Calibri"/>
              </a:rPr>
              <a:t>Reglamaneto</a:t>
            </a:r>
            <a:r>
              <a:rPr lang="es-ES" sz="3000" noProof="0" dirty="0">
                <a:solidFill>
                  <a:schemeClr val="dk1"/>
                </a:solidFill>
                <a:latin typeface="30"/>
                <a:ea typeface="Calibri"/>
                <a:cs typeface="Calibri"/>
                <a:sym typeface="Calibri"/>
              </a:rPr>
              <a:t> de la UE para mejorar el rendimiento medioambiental</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Objetivo: </a:t>
            </a:r>
            <a:r>
              <a:rPr lang="es-ES" sz="3000" noProof="0" dirty="0">
                <a:solidFill>
                  <a:schemeClr val="dk1"/>
                </a:solidFill>
                <a:latin typeface="30"/>
                <a:ea typeface="Calibri"/>
                <a:cs typeface="Calibri"/>
                <a:sym typeface="Calibri"/>
              </a:rPr>
              <a:t>mejora continua del sistema de gestión medioambiental</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Aplicación:</a:t>
            </a:r>
            <a:r>
              <a:rPr lang="es-ES" sz="3000" noProof="0" dirty="0">
                <a:solidFill>
                  <a:schemeClr val="dk1"/>
                </a:solidFill>
                <a:latin typeface="30"/>
                <a:ea typeface="Calibri"/>
                <a:cs typeface="Calibri"/>
                <a:sym typeface="Calibri"/>
              </a:rPr>
              <a:t> </a:t>
            </a:r>
            <a:r>
              <a:rPr lang="es-ES" sz="3000" dirty="0">
                <a:solidFill>
                  <a:schemeClr val="dk1"/>
                </a:solidFill>
                <a:latin typeface="30"/>
                <a:ea typeface="Calibri"/>
                <a:cs typeface="Calibri"/>
                <a:sym typeface="Calibri"/>
              </a:rPr>
              <a:t>re</a:t>
            </a:r>
            <a:r>
              <a:rPr lang="es-ES" sz="3000" noProof="0" dirty="0" err="1">
                <a:solidFill>
                  <a:schemeClr val="dk1"/>
                </a:solidFill>
                <a:latin typeface="30"/>
                <a:ea typeface="Calibri"/>
                <a:cs typeface="Calibri"/>
                <a:sym typeface="Calibri"/>
              </a:rPr>
              <a:t>ducir</a:t>
            </a:r>
            <a:r>
              <a:rPr lang="es-ES" sz="3000" noProof="0" dirty="0">
                <a:solidFill>
                  <a:schemeClr val="dk1"/>
                </a:solidFill>
                <a:latin typeface="30"/>
                <a:ea typeface="Calibri"/>
                <a:cs typeface="Calibri"/>
                <a:sym typeface="Calibri"/>
              </a:rPr>
              <a:t> el impacto medioambiental negativo de los recintos</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OEKO-TEX</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¿Qué es? </a:t>
            </a:r>
            <a:r>
              <a:rPr lang="es-ES" sz="3000" noProof="0" dirty="0">
                <a:solidFill>
                  <a:schemeClr val="dk1"/>
                </a:solidFill>
                <a:latin typeface="30"/>
                <a:ea typeface="Calibri"/>
                <a:cs typeface="Calibri"/>
                <a:sym typeface="Calibri"/>
              </a:rPr>
              <a:t>Certificación para textiles sostenibles</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Objetivo: </a:t>
            </a:r>
            <a:r>
              <a:rPr lang="es-ES" sz="3000" dirty="0">
                <a:solidFill>
                  <a:schemeClr val="dk1"/>
                </a:solidFill>
                <a:latin typeface="30"/>
                <a:ea typeface="Calibri"/>
                <a:cs typeface="Calibri"/>
                <a:sym typeface="Calibri"/>
              </a:rPr>
              <a:t>g</a:t>
            </a:r>
            <a:r>
              <a:rPr lang="es-ES" sz="3000" noProof="0" dirty="0" err="1">
                <a:solidFill>
                  <a:schemeClr val="dk1"/>
                </a:solidFill>
                <a:latin typeface="30"/>
                <a:ea typeface="Calibri"/>
                <a:cs typeface="Calibri"/>
                <a:sym typeface="Calibri"/>
              </a:rPr>
              <a:t>arantizar</a:t>
            </a:r>
            <a:r>
              <a:rPr lang="es-ES" sz="3000" noProof="0" dirty="0">
                <a:solidFill>
                  <a:schemeClr val="dk1"/>
                </a:solidFill>
                <a:latin typeface="30"/>
                <a:ea typeface="Calibri"/>
                <a:cs typeface="Calibri"/>
                <a:sym typeface="Calibri"/>
              </a:rPr>
              <a:t> tejidos seguros y respetuosos con el medio ambiente</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Aplicación: </a:t>
            </a:r>
            <a:r>
              <a:rPr lang="es-ES" sz="3000" dirty="0">
                <a:solidFill>
                  <a:schemeClr val="dk1"/>
                </a:solidFill>
                <a:latin typeface="30"/>
                <a:ea typeface="Calibri"/>
                <a:cs typeface="Calibri"/>
                <a:sym typeface="Calibri"/>
              </a:rPr>
              <a:t>v</a:t>
            </a:r>
            <a:r>
              <a:rPr lang="es-ES" sz="3000" noProof="0" dirty="0">
                <a:solidFill>
                  <a:schemeClr val="dk1"/>
                </a:solidFill>
                <a:latin typeface="30"/>
                <a:ea typeface="Calibri"/>
                <a:cs typeface="Calibri"/>
                <a:sym typeface="Calibri"/>
              </a:rPr>
              <a:t>estuario y materiales de decorado en producciones</a:t>
            </a:r>
          </a:p>
        </p:txBody>
      </p:sp>
      <p:sp>
        <p:nvSpPr>
          <p:cNvPr id="5" name="Google Shape;143;g34519fc2d75_0_0">
            <a:extLst>
              <a:ext uri="{FF2B5EF4-FFF2-40B4-BE49-F238E27FC236}">
                <a16:creationId xmlns:a16="http://schemas.microsoft.com/office/drawing/2014/main" id="{CA083ED4-E5F4-81D3-D3D8-08E8F10FFAA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4" name="Google Shape;155;g34519fc2d75_0_8">
            <a:extLst>
              <a:ext uri="{FF2B5EF4-FFF2-40B4-BE49-F238E27FC236}">
                <a16:creationId xmlns:a16="http://schemas.microsoft.com/office/drawing/2014/main" id="{04A812BD-6EA0-5B33-130C-649C7A70057B}"/>
              </a:ext>
            </a:extLst>
          </p:cNvPr>
          <p:cNvSpPr txBox="1"/>
          <p:nvPr/>
        </p:nvSpPr>
        <p:spPr>
          <a:xfrm>
            <a:off x="2704800" y="1539880"/>
            <a:ext cx="1211610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Normas y certificados internacionales</a:t>
            </a:r>
          </a:p>
        </p:txBody>
      </p:sp>
      <p:sp>
        <p:nvSpPr>
          <p:cNvPr id="6" name="Google Shape;153;g34519fc2d75_0_8">
            <a:extLst>
              <a:ext uri="{FF2B5EF4-FFF2-40B4-BE49-F238E27FC236}">
                <a16:creationId xmlns:a16="http://schemas.microsoft.com/office/drawing/2014/main" id="{D2598421-C53F-A7D5-84DA-C85477982A59}"/>
              </a:ext>
            </a:extLst>
          </p:cNvPr>
          <p:cNvSpPr/>
          <p:nvPr/>
        </p:nvSpPr>
        <p:spPr>
          <a:xfrm rot="10800000">
            <a:off x="1287699" y="140751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745990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869E155-DACB-E7EF-020B-5C0D288B811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F853AEF-A9EE-8C76-C699-0475D7EDA74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F634CE81-B695-5AB6-C952-28AD4EFED8C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42</a:t>
            </a:fld>
            <a:endParaRPr lang="es-ES" noProof="0" dirty="0"/>
          </a:p>
        </p:txBody>
      </p:sp>
      <p:sp>
        <p:nvSpPr>
          <p:cNvPr id="2" name="Google Shape;154;g34519fc2d75_0_8">
            <a:extLst>
              <a:ext uri="{FF2B5EF4-FFF2-40B4-BE49-F238E27FC236}">
                <a16:creationId xmlns:a16="http://schemas.microsoft.com/office/drawing/2014/main" id="{F8237005-A30B-34FC-E52E-9DF3CFB06661}"/>
              </a:ext>
            </a:extLst>
          </p:cNvPr>
          <p:cNvSpPr txBox="1"/>
          <p:nvPr/>
        </p:nvSpPr>
        <p:spPr>
          <a:xfrm>
            <a:off x="538582" y="2829093"/>
            <a:ext cx="1559512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Certificación B </a:t>
            </a:r>
            <a:r>
              <a:rPr lang="es-ES" sz="3000" b="1" noProof="0" dirty="0" err="1">
                <a:solidFill>
                  <a:schemeClr val="dk1"/>
                </a:solidFill>
                <a:latin typeface="30"/>
                <a:ea typeface="Calibri"/>
                <a:cs typeface="Calibri"/>
                <a:sym typeface="Calibri"/>
              </a:rPr>
              <a:t>Corp</a:t>
            </a:r>
            <a:endParaRPr lang="es-ES" sz="3000" b="1" noProof="0" dirty="0">
              <a:solidFill>
                <a:schemeClr val="dk1"/>
              </a:solidFill>
              <a:latin typeface="30"/>
              <a:ea typeface="Calibri"/>
              <a:cs typeface="Calibri"/>
              <a:sym typeface="Calibri"/>
            </a:endParaRP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¿Qué es? </a:t>
            </a:r>
            <a:r>
              <a:rPr lang="es-ES" sz="3000" noProof="0" dirty="0">
                <a:solidFill>
                  <a:schemeClr val="dk1"/>
                </a:solidFill>
                <a:latin typeface="30"/>
                <a:ea typeface="Calibri"/>
                <a:cs typeface="Calibri"/>
                <a:sym typeface="Calibri"/>
              </a:rPr>
              <a:t>Certificación para empresas con un impacto social y medioambiental positivo</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Objetivo: </a:t>
            </a:r>
            <a:r>
              <a:rPr lang="es-ES" sz="3000" dirty="0">
                <a:solidFill>
                  <a:schemeClr val="dk1"/>
                </a:solidFill>
                <a:latin typeface="30"/>
                <a:ea typeface="Calibri"/>
                <a:cs typeface="Calibri"/>
                <a:sym typeface="Calibri"/>
              </a:rPr>
              <a:t>e</a:t>
            </a:r>
            <a:r>
              <a:rPr lang="es-ES" sz="3000" noProof="0" dirty="0">
                <a:solidFill>
                  <a:schemeClr val="dk1"/>
                </a:solidFill>
                <a:latin typeface="30"/>
                <a:ea typeface="Calibri"/>
                <a:cs typeface="Calibri"/>
                <a:sym typeface="Calibri"/>
              </a:rPr>
              <a:t>valuar el rendimiento holístico en materia de sostenibilidad</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Aplicación: </a:t>
            </a:r>
            <a:r>
              <a:rPr lang="es-ES" sz="3000" noProof="0" dirty="0">
                <a:solidFill>
                  <a:schemeClr val="dk1"/>
                </a:solidFill>
                <a:latin typeface="30"/>
                <a:ea typeface="Calibri"/>
                <a:cs typeface="Calibri"/>
                <a:sym typeface="Calibri"/>
              </a:rPr>
              <a:t>Adoptar modelos de negocio sostenibles en las artes</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BREEAM y LEED</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¿Qué son? </a:t>
            </a:r>
            <a:r>
              <a:rPr lang="es-ES" sz="3000" noProof="0" dirty="0">
                <a:solidFill>
                  <a:schemeClr val="dk1"/>
                </a:solidFill>
                <a:latin typeface="30"/>
                <a:ea typeface="Calibri"/>
                <a:cs typeface="Calibri"/>
                <a:sym typeface="Calibri"/>
              </a:rPr>
              <a:t>Certificaciones de sostenibilidad de edificios.</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Objetivo: </a:t>
            </a:r>
            <a:r>
              <a:rPr lang="es-ES" sz="3000" noProof="0" dirty="0">
                <a:solidFill>
                  <a:schemeClr val="dk1"/>
                </a:solidFill>
                <a:latin typeface="30"/>
                <a:ea typeface="Calibri"/>
                <a:cs typeface="Calibri"/>
                <a:sym typeface="Calibri"/>
              </a:rPr>
              <a:t>reducir la huella ambiental y mejorar el bienestar de los ocupantes.</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Aplicación:</a:t>
            </a:r>
            <a:r>
              <a:rPr lang="es-ES" sz="3000" noProof="0" dirty="0">
                <a:solidFill>
                  <a:schemeClr val="dk1"/>
                </a:solidFill>
                <a:latin typeface="30"/>
                <a:ea typeface="Calibri"/>
                <a:cs typeface="Calibri"/>
                <a:sym typeface="Calibri"/>
              </a:rPr>
              <a:t> </a:t>
            </a:r>
            <a:r>
              <a:rPr lang="es-ES" sz="3000" dirty="0">
                <a:solidFill>
                  <a:schemeClr val="dk1"/>
                </a:solidFill>
                <a:latin typeface="30"/>
                <a:ea typeface="Calibri"/>
                <a:cs typeface="Calibri"/>
                <a:sym typeface="Calibri"/>
              </a:rPr>
              <a:t>d</a:t>
            </a:r>
            <a:r>
              <a:rPr lang="es-ES" sz="3000" noProof="0" dirty="0" err="1">
                <a:solidFill>
                  <a:schemeClr val="dk1"/>
                </a:solidFill>
                <a:latin typeface="30"/>
                <a:ea typeface="Calibri"/>
                <a:cs typeface="Calibri"/>
                <a:sym typeface="Calibri"/>
              </a:rPr>
              <a:t>iseño</a:t>
            </a:r>
            <a:r>
              <a:rPr lang="es-ES" sz="3000" noProof="0" dirty="0">
                <a:solidFill>
                  <a:schemeClr val="dk1"/>
                </a:solidFill>
                <a:latin typeface="30"/>
                <a:ea typeface="Calibri"/>
                <a:cs typeface="Calibri"/>
                <a:sym typeface="Calibri"/>
              </a:rPr>
              <a:t> y funcionamiento </a:t>
            </a:r>
            <a:r>
              <a:rPr lang="es-ES" sz="3000" noProof="0" dirty="0" err="1">
                <a:solidFill>
                  <a:schemeClr val="dk1"/>
                </a:solidFill>
                <a:latin typeface="30"/>
                <a:ea typeface="Calibri"/>
                <a:cs typeface="Calibri"/>
                <a:sym typeface="Calibri"/>
              </a:rPr>
              <a:t>eficienciente</a:t>
            </a:r>
            <a:r>
              <a:rPr lang="es-ES" sz="3000" noProof="0" dirty="0">
                <a:solidFill>
                  <a:schemeClr val="dk1"/>
                </a:solidFill>
                <a:latin typeface="30"/>
                <a:ea typeface="Calibri"/>
                <a:cs typeface="Calibri"/>
                <a:sym typeface="Calibri"/>
              </a:rPr>
              <a:t> de teatros, museos y centros culturales.</a:t>
            </a:r>
          </a:p>
        </p:txBody>
      </p:sp>
      <p:sp>
        <p:nvSpPr>
          <p:cNvPr id="5" name="Google Shape;143;g34519fc2d75_0_0">
            <a:extLst>
              <a:ext uri="{FF2B5EF4-FFF2-40B4-BE49-F238E27FC236}">
                <a16:creationId xmlns:a16="http://schemas.microsoft.com/office/drawing/2014/main" id="{AC9B322E-78DC-F436-3E42-6BC8C2C4E5F2}"/>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4" name="Google Shape;155;g34519fc2d75_0_8">
            <a:extLst>
              <a:ext uri="{FF2B5EF4-FFF2-40B4-BE49-F238E27FC236}">
                <a16:creationId xmlns:a16="http://schemas.microsoft.com/office/drawing/2014/main" id="{B1F54DED-7813-8C6E-0FD9-FCD2B6872FB1}"/>
              </a:ext>
            </a:extLst>
          </p:cNvPr>
          <p:cNvSpPr txBox="1"/>
          <p:nvPr/>
        </p:nvSpPr>
        <p:spPr>
          <a:xfrm>
            <a:off x="2704800" y="1539880"/>
            <a:ext cx="1211610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dirty="0">
                <a:solidFill>
                  <a:schemeClr val="tx1"/>
                </a:solidFill>
                <a:latin typeface="Calibri"/>
                <a:ea typeface="Calibri"/>
                <a:cs typeface="Calibri"/>
                <a:sym typeface="Calibri"/>
              </a:rPr>
              <a:t>C</a:t>
            </a:r>
            <a:r>
              <a:rPr lang="es-ES" sz="5000" b="1" noProof="0" dirty="0" err="1">
                <a:solidFill>
                  <a:schemeClr val="tx1"/>
                </a:solidFill>
                <a:latin typeface="Calibri"/>
                <a:ea typeface="Calibri"/>
                <a:cs typeface="Calibri"/>
                <a:sym typeface="Calibri"/>
              </a:rPr>
              <a:t>ertificados</a:t>
            </a:r>
            <a:r>
              <a:rPr lang="es-ES" sz="5000" b="1" noProof="0" dirty="0">
                <a:solidFill>
                  <a:schemeClr val="tx1"/>
                </a:solidFill>
                <a:latin typeface="Calibri"/>
                <a:ea typeface="Calibri"/>
                <a:cs typeface="Calibri"/>
                <a:sym typeface="Calibri"/>
              </a:rPr>
              <a:t> internacionales</a:t>
            </a:r>
          </a:p>
        </p:txBody>
      </p:sp>
      <p:sp>
        <p:nvSpPr>
          <p:cNvPr id="6" name="Google Shape;153;g34519fc2d75_0_8">
            <a:extLst>
              <a:ext uri="{FF2B5EF4-FFF2-40B4-BE49-F238E27FC236}">
                <a16:creationId xmlns:a16="http://schemas.microsoft.com/office/drawing/2014/main" id="{FB7C22D4-F12C-E923-84A0-1A16F76BB4B5}"/>
              </a:ext>
            </a:extLst>
          </p:cNvPr>
          <p:cNvSpPr/>
          <p:nvPr/>
        </p:nvSpPr>
        <p:spPr>
          <a:xfrm rot="10800000">
            <a:off x="1287699" y="140751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563852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5407C-FECD-E56D-0D46-220F987AD6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0554997-1D91-1B7B-C58B-3155A17E30C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8EC14E0B-A6FC-FDBD-0B24-FF3FBDF438D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C3E37250-8CDA-0662-4624-DFC06FE4C7A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6000" b="1" i="0" u="none" strike="noStrike" kern="1200" cap="none" spc="0" normalizeH="0" baseline="0" noProof="0" dirty="0">
                <a:ln>
                  <a:noFill/>
                </a:ln>
                <a:solidFill>
                  <a:srgbClr val="3F6031"/>
                </a:solidFill>
                <a:effectLst/>
                <a:uLnTx/>
                <a:uFillTx/>
                <a:latin typeface="Calibri"/>
                <a:ea typeface="+mn-ea"/>
                <a:cs typeface="+mn-cs"/>
              </a:rPr>
              <a:t>Actividad C3.A1</a:t>
            </a:r>
            <a:endParaRPr kumimoji="0" lang="es-ES"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96D322A-9989-C184-6FA3-AF502D6900C5}"/>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s-ES" sz="4500" b="1" kern="1200" noProof="0" dirty="0">
                <a:solidFill>
                  <a:srgbClr val="569938"/>
                </a:solidFill>
                <a:latin typeface="Calibri" panose="020F0502020204030204" pitchFamily="34" charset="0"/>
                <a:cs typeface="+mn-cs"/>
              </a:rPr>
              <a:t>Diseño de acciones inclusivas para el público</a:t>
            </a:r>
          </a:p>
        </p:txBody>
      </p:sp>
      <p:sp>
        <p:nvSpPr>
          <p:cNvPr id="8" name="TextBox 7">
            <a:extLst>
              <a:ext uri="{FF2B5EF4-FFF2-40B4-BE49-F238E27FC236}">
                <a16:creationId xmlns:a16="http://schemas.microsoft.com/office/drawing/2014/main" id="{FBB1BE1D-FCD7-3B1A-B1E8-C0BBC2C7BEE7}"/>
              </a:ext>
            </a:extLst>
          </p:cNvPr>
          <p:cNvSpPr txBox="1"/>
          <p:nvPr/>
        </p:nvSpPr>
        <p:spPr>
          <a:xfrm>
            <a:off x="3456728" y="5127464"/>
            <a:ext cx="13193486" cy="4739759"/>
          </a:xfrm>
          <a:prstGeom prst="rect">
            <a:avLst/>
          </a:prstGeom>
          <a:noFill/>
        </p:spPr>
        <p:txBody>
          <a:bodyPr wrap="square" lIns="91440" tIns="45720" rIns="91440" bIns="45720" anchor="t">
            <a:spAutoFit/>
          </a:bodyPr>
          <a:lstStyle/>
          <a:p>
            <a:pPr marL="457200" indent="-457200">
              <a:buFont typeface="Arial" panose="020B0604020202020204" pitchFamily="34" charset="0"/>
              <a:buChar char="•"/>
            </a:pPr>
            <a:r>
              <a:rPr lang="es-ES" sz="3200" noProof="0" dirty="0">
                <a:latin typeface="Calibri" panose="020F0502020204030204" pitchFamily="34" charset="0"/>
                <a:ea typeface="Calibri" panose="020F0502020204030204" pitchFamily="34" charset="0"/>
                <a:cs typeface="Times New Roman" panose="02020603050405020304" pitchFamily="18" charset="0"/>
              </a:rPr>
              <a:t>Identificar un grupo infrarrepresentado, diseñar una acción inclusiva y vincularla a los marcos de sostenibilidad globales, europeos e internacionales.</a:t>
            </a:r>
          </a:p>
          <a:p>
            <a:endParaRPr lang="es-ES" sz="3200" noProof="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r>
              <a:rPr lang="es-ES" sz="3200" noProof="0" dirty="0">
                <a:latin typeface="Calibri" panose="020F0502020204030204" pitchFamily="34" charset="0"/>
                <a:ea typeface="Calibri" panose="020F0502020204030204" pitchFamily="34" charset="0"/>
                <a:cs typeface="Times New Roman" panose="02020603050405020304" pitchFamily="18" charset="0"/>
              </a:rPr>
              <a:t>Redactar una breve declaración de compromiso con la inclusión del público:</a:t>
            </a:r>
          </a:p>
          <a:p>
            <a:r>
              <a:rPr lang="es-ES" sz="3200" noProof="0" dirty="0">
                <a:latin typeface="Calibri"/>
                <a:ea typeface="Calibri"/>
                <a:cs typeface="Times New Roman"/>
              </a:rPr>
              <a:t> </a:t>
            </a:r>
          </a:p>
          <a:p>
            <a:r>
              <a:rPr lang="es-ES" sz="3200" dirty="0">
                <a:latin typeface="Calibri"/>
                <a:ea typeface="Calibri"/>
                <a:cs typeface="Times New Roman"/>
              </a:rPr>
              <a:t>«Nos comprometemos a aumentar la diversidad del público mediante      [objetivo específico] a través de [acción clave], en consonancia con [ODS], [legislación] y [norma]».</a:t>
            </a:r>
            <a:endParaRPr lang="es-ES" sz="3200" noProof="0" dirty="0">
              <a:latin typeface="Calibri" panose="020F0502020204030204" pitchFamily="34" charset="0"/>
              <a:ea typeface="Calibri" panose="020F0502020204030204" pitchFamily="34" charset="0"/>
              <a:cs typeface="Times New Roman" panose="02020603050405020304" pitchFamily="18" charset="0"/>
            </a:endParaRPr>
          </a:p>
          <a:p>
            <a:endParaRPr lang="es-ES" noProof="0" dirty="0"/>
          </a:p>
        </p:txBody>
      </p:sp>
    </p:spTree>
    <p:extLst>
      <p:ext uri="{BB962C8B-B14F-4D97-AF65-F5344CB8AC3E}">
        <p14:creationId xmlns:p14="http://schemas.microsoft.com/office/powerpoint/2010/main" val="6142321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5CBD2123-849E-DCBC-2D64-FFBE0033163E}"/>
            </a:ext>
          </a:extLst>
        </p:cNvPr>
        <p:cNvGrpSpPr/>
        <p:nvPr/>
      </p:nvGrpSpPr>
      <p:grpSpPr>
        <a:xfrm>
          <a:off x="0" y="0"/>
          <a:ext cx="0" cy="0"/>
          <a:chOff x="0" y="0"/>
          <a:chExt cx="0" cy="0"/>
        </a:xfrm>
      </p:grpSpPr>
      <p:sp>
        <p:nvSpPr>
          <p:cNvPr id="134" name="Google Shape;134;p7">
            <a:extLst>
              <a:ext uri="{FF2B5EF4-FFF2-40B4-BE49-F238E27FC236}">
                <a16:creationId xmlns:a16="http://schemas.microsoft.com/office/drawing/2014/main" id="{9064764B-ACA2-60C7-024F-9BCF3C1C2854}"/>
              </a:ext>
            </a:extLst>
          </p:cNvPr>
          <p:cNvSpPr txBox="1"/>
          <p:nvPr/>
        </p:nvSpPr>
        <p:spPr>
          <a:xfrm>
            <a:off x="12723223" y="3688118"/>
            <a:ext cx="5564777" cy="134748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s-ES" sz="5000" b="1" noProof="0" dirty="0">
                <a:solidFill>
                  <a:schemeClr val="tx1"/>
                </a:solidFill>
                <a:latin typeface="Calibri"/>
                <a:ea typeface="Calibri"/>
                <a:cs typeface="Calibri"/>
                <a:sym typeface="Calibri"/>
              </a:rPr>
              <a:t>Lección 3:   Estrategias para reducir el impacto medioambiental en las artes escénicas</a:t>
            </a:r>
          </a:p>
        </p:txBody>
      </p:sp>
      <p:sp>
        <p:nvSpPr>
          <p:cNvPr id="135" name="Google Shape;135;p7">
            <a:extLst>
              <a:ext uri="{FF2B5EF4-FFF2-40B4-BE49-F238E27FC236}">
                <a16:creationId xmlns:a16="http://schemas.microsoft.com/office/drawing/2014/main" id="{565F50CA-FC01-8533-5964-912BA5D53D2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44</a:t>
            </a:fld>
            <a:endParaRPr lang="es-ES" noProof="0" dirty="0"/>
          </a:p>
        </p:txBody>
      </p:sp>
      <p:pic>
        <p:nvPicPr>
          <p:cNvPr id="3" name="Picture 2">
            <a:extLst>
              <a:ext uri="{FF2B5EF4-FFF2-40B4-BE49-F238E27FC236}">
                <a16:creationId xmlns:a16="http://schemas.microsoft.com/office/drawing/2014/main" id="{DBA8A83C-C725-052C-1958-3AC08F0403F4}"/>
              </a:ext>
            </a:extLst>
          </p:cNvPr>
          <p:cNvPicPr>
            <a:picLocks noChangeAspect="1"/>
          </p:cNvPicPr>
          <p:nvPr/>
        </p:nvPicPr>
        <p:blipFill>
          <a:blip r:embed="rId3"/>
          <a:srcRect l="18051"/>
          <a:stretch>
            <a:fillRect/>
          </a:stretch>
        </p:blipFill>
        <p:spPr>
          <a:xfrm>
            <a:off x="0" y="0"/>
            <a:ext cx="12573000" cy="10287000"/>
          </a:xfrm>
          <a:prstGeom prst="rect">
            <a:avLst/>
          </a:prstGeom>
        </p:spPr>
      </p:pic>
    </p:spTree>
    <p:extLst>
      <p:ext uri="{BB962C8B-B14F-4D97-AF65-F5344CB8AC3E}">
        <p14:creationId xmlns:p14="http://schemas.microsoft.com/office/powerpoint/2010/main" val="40440533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A69595B-0CBC-369A-53E5-C2304AE42FB0}"/>
            </a:ext>
          </a:extLst>
        </p:cNvPr>
        <p:cNvGrpSpPr/>
        <p:nvPr/>
      </p:nvGrpSpPr>
      <p:grpSpPr>
        <a:xfrm>
          <a:off x="0" y="0"/>
          <a:ext cx="0" cy="0"/>
          <a:chOff x="0" y="0"/>
          <a:chExt cx="0" cy="0"/>
        </a:xfrm>
      </p:grpSpPr>
      <p:pic>
        <p:nvPicPr>
          <p:cNvPr id="7" name="Imatge 1" descr="Diagrama&#10;&#10;El contenido generado por IA puede ser incorrecto.">
            <a:extLst>
              <a:ext uri="{FF2B5EF4-FFF2-40B4-BE49-F238E27FC236}">
                <a16:creationId xmlns:a16="http://schemas.microsoft.com/office/drawing/2014/main" id="{061173B5-E7FE-3892-7F33-6831B6BF51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493156" y="2993510"/>
            <a:ext cx="5438494" cy="4974303"/>
          </a:xfrm>
          <a:prstGeom prst="rect">
            <a:avLst/>
          </a:prstGeom>
          <a:noFill/>
          <a:ln>
            <a:noFill/>
          </a:ln>
        </p:spPr>
      </p:pic>
      <p:sp>
        <p:nvSpPr>
          <p:cNvPr id="142" name="Google Shape;142;g34519fc2d75_0_0">
            <a:extLst>
              <a:ext uri="{FF2B5EF4-FFF2-40B4-BE49-F238E27FC236}">
                <a16:creationId xmlns:a16="http://schemas.microsoft.com/office/drawing/2014/main" id="{D866D900-4F51-1056-672D-5432CFCA936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2AF078E-55EB-EF41-C3CB-6B664CFADA78}"/>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45</a:t>
            </a:fld>
            <a:endParaRPr lang="es-ES" noProof="0" dirty="0"/>
          </a:p>
        </p:txBody>
      </p:sp>
      <p:sp>
        <p:nvSpPr>
          <p:cNvPr id="2" name="Google Shape;154;g34519fc2d75_0_8">
            <a:extLst>
              <a:ext uri="{FF2B5EF4-FFF2-40B4-BE49-F238E27FC236}">
                <a16:creationId xmlns:a16="http://schemas.microsoft.com/office/drawing/2014/main" id="{E8947084-BF27-4934-5E71-7A5A181F33E1}"/>
              </a:ext>
            </a:extLst>
          </p:cNvPr>
          <p:cNvSpPr txBox="1"/>
          <p:nvPr/>
        </p:nvSpPr>
        <p:spPr>
          <a:xfrm>
            <a:off x="952890" y="2141198"/>
            <a:ext cx="11188310" cy="7632818"/>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Planificar: </a:t>
            </a:r>
            <a:r>
              <a:rPr lang="es-ES" sz="3000" dirty="0">
                <a:solidFill>
                  <a:schemeClr val="dk1"/>
                </a:solidFill>
                <a:latin typeface="30"/>
                <a:ea typeface="Calibri"/>
                <a:cs typeface="Calibri"/>
                <a:sym typeface="Calibri"/>
              </a:rPr>
              <a:t>i</a:t>
            </a:r>
            <a:r>
              <a:rPr lang="es-ES" sz="3000" noProof="0" dirty="0" err="1">
                <a:solidFill>
                  <a:schemeClr val="dk1"/>
                </a:solidFill>
                <a:latin typeface="30"/>
                <a:ea typeface="Calibri"/>
                <a:cs typeface="Calibri"/>
                <a:sym typeface="Calibri"/>
              </a:rPr>
              <a:t>dentificar</a:t>
            </a:r>
            <a:r>
              <a:rPr lang="es-ES" sz="3000" noProof="0" dirty="0">
                <a:solidFill>
                  <a:schemeClr val="dk1"/>
                </a:solidFill>
                <a:latin typeface="30"/>
                <a:ea typeface="Calibri"/>
                <a:cs typeface="Calibri"/>
                <a:sym typeface="Calibri"/>
              </a:rPr>
              <a:t> los aspectos e impactos medioambientales significativos, establecer objetivos claros y definir acciones específicas.</a:t>
            </a:r>
            <a:endParaRPr lang="es-ES" sz="3000" noProof="0" dirty="0">
              <a:solidFill>
                <a:schemeClr val="dk1"/>
              </a:solidFill>
              <a:latin typeface="30"/>
              <a:ea typeface="Calibri"/>
              <a:cs typeface="Calibri"/>
            </a:endParaRPr>
          </a:p>
          <a:p>
            <a:pPr marL="63500" marR="0" lvl="0" algn="just" rtl="0">
              <a:lnSpc>
                <a:spcPct val="150000"/>
              </a:lnSpc>
              <a:spcBef>
                <a:spcPts val="1200"/>
              </a:spcBef>
              <a:spcAft>
                <a:spcPts val="0"/>
              </a:spcAft>
              <a:buClr>
                <a:srgbClr val="04A6C2"/>
              </a:buClr>
              <a:buSzPts val="2500"/>
            </a:pPr>
            <a:r>
              <a:rPr lang="es-ES" sz="3000" b="1" dirty="0">
                <a:solidFill>
                  <a:schemeClr val="dk1"/>
                </a:solidFill>
                <a:latin typeface="30"/>
                <a:ea typeface="Calibri"/>
                <a:cs typeface="Calibri"/>
                <a:sym typeface="Calibri"/>
              </a:rPr>
              <a:t>Hacer</a:t>
            </a:r>
            <a:r>
              <a:rPr lang="es-ES" sz="3000" b="1" noProof="0" dirty="0">
                <a:solidFill>
                  <a:schemeClr val="dk1"/>
                </a:solidFill>
                <a:latin typeface="30"/>
                <a:ea typeface="Calibri"/>
                <a:cs typeface="Calibri"/>
                <a:sym typeface="Calibri"/>
              </a:rPr>
              <a:t>: </a:t>
            </a:r>
            <a:r>
              <a:rPr lang="es-ES" sz="3000" dirty="0">
                <a:solidFill>
                  <a:schemeClr val="dk1"/>
                </a:solidFill>
                <a:latin typeface="30"/>
                <a:ea typeface="Calibri"/>
                <a:cs typeface="Calibri"/>
                <a:sym typeface="Calibri"/>
              </a:rPr>
              <a:t>i</a:t>
            </a:r>
            <a:r>
              <a:rPr lang="es-ES" sz="3000" noProof="0" dirty="0" err="1">
                <a:solidFill>
                  <a:schemeClr val="dk1"/>
                </a:solidFill>
                <a:latin typeface="30"/>
                <a:ea typeface="Calibri"/>
                <a:cs typeface="Calibri"/>
                <a:sym typeface="Calibri"/>
              </a:rPr>
              <a:t>mplementar</a:t>
            </a:r>
            <a:r>
              <a:rPr lang="es-ES" sz="3000" noProof="0" dirty="0">
                <a:solidFill>
                  <a:schemeClr val="dk1"/>
                </a:solidFill>
                <a:latin typeface="30"/>
                <a:ea typeface="Calibri"/>
                <a:cs typeface="Calibri"/>
                <a:sym typeface="Calibri"/>
              </a:rPr>
              <a:t> los procesos planificados para cumplir con los requisitos normativos y de sostenibilidad.</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Verificar: </a:t>
            </a:r>
            <a:r>
              <a:rPr lang="es-ES" sz="3000" dirty="0">
                <a:solidFill>
                  <a:schemeClr val="dk1"/>
                </a:solidFill>
                <a:latin typeface="30"/>
                <a:ea typeface="Calibri"/>
                <a:cs typeface="Calibri"/>
                <a:sym typeface="Calibri"/>
              </a:rPr>
              <a:t>s</a:t>
            </a:r>
            <a:r>
              <a:rPr lang="es-ES" sz="3000" noProof="0" dirty="0" err="1">
                <a:solidFill>
                  <a:schemeClr val="dk1"/>
                </a:solidFill>
                <a:latin typeface="30"/>
                <a:ea typeface="Calibri"/>
                <a:cs typeface="Calibri"/>
                <a:sym typeface="Calibri"/>
              </a:rPr>
              <a:t>upervisar</a:t>
            </a:r>
            <a:r>
              <a:rPr lang="es-ES" sz="3000" dirty="0">
                <a:solidFill>
                  <a:schemeClr val="dk1"/>
                </a:solidFill>
                <a:latin typeface="30"/>
                <a:ea typeface="Calibri"/>
                <a:cs typeface="Calibri"/>
                <a:sym typeface="Calibri"/>
              </a:rPr>
              <a:t> </a:t>
            </a:r>
            <a:r>
              <a:rPr lang="es-ES" sz="3000" noProof="0" dirty="0">
                <a:solidFill>
                  <a:schemeClr val="dk1"/>
                </a:solidFill>
                <a:latin typeface="30"/>
                <a:ea typeface="Calibri"/>
                <a:cs typeface="Calibri"/>
                <a:sym typeface="Calibri"/>
              </a:rPr>
              <a:t>el rendimiento mediante auditorías internas y revisiones de la dirección, asegurándose de que las acciones son eficaces.</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Actuar: </a:t>
            </a:r>
            <a:r>
              <a:rPr lang="es-ES" sz="3000" dirty="0">
                <a:solidFill>
                  <a:schemeClr val="dk1"/>
                </a:solidFill>
                <a:latin typeface="30"/>
                <a:ea typeface="Calibri"/>
                <a:cs typeface="Calibri"/>
                <a:sym typeface="Calibri"/>
              </a:rPr>
              <a:t>t</a:t>
            </a:r>
            <a:r>
              <a:rPr lang="es-ES" sz="3000" noProof="0" dirty="0" err="1">
                <a:solidFill>
                  <a:schemeClr val="dk1"/>
                </a:solidFill>
                <a:latin typeface="30"/>
                <a:ea typeface="Calibri"/>
                <a:cs typeface="Calibri"/>
                <a:sym typeface="Calibri"/>
              </a:rPr>
              <a:t>omar</a:t>
            </a:r>
            <a:r>
              <a:rPr lang="es-ES" sz="3000" dirty="0">
                <a:solidFill>
                  <a:schemeClr val="dk1"/>
                </a:solidFill>
                <a:latin typeface="30"/>
                <a:ea typeface="Calibri"/>
                <a:cs typeface="Calibri"/>
                <a:sym typeface="Calibri"/>
              </a:rPr>
              <a:t> </a:t>
            </a:r>
            <a:r>
              <a:rPr lang="es-ES" sz="3000" noProof="0" dirty="0">
                <a:solidFill>
                  <a:schemeClr val="dk1"/>
                </a:solidFill>
                <a:latin typeface="30"/>
                <a:ea typeface="Calibri"/>
                <a:cs typeface="Calibri"/>
                <a:sym typeface="Calibri"/>
              </a:rPr>
              <a:t>medidas correctivas y mejorar continuamente las  estrategias, 	creando un ciclo de mejoras continuas en materia de sostenibilidad.</a:t>
            </a:r>
            <a:endParaRPr lang="es-ES" sz="3000" noProof="0" dirty="0">
              <a:solidFill>
                <a:schemeClr val="dk1"/>
              </a:solidFill>
              <a:latin typeface="30"/>
              <a:ea typeface="Calibri"/>
              <a:cs typeface="Calibri"/>
            </a:endParaRPr>
          </a:p>
        </p:txBody>
      </p:sp>
      <p:sp>
        <p:nvSpPr>
          <p:cNvPr id="3" name="Google Shape;155;g34519fc2d75_0_8">
            <a:extLst>
              <a:ext uri="{FF2B5EF4-FFF2-40B4-BE49-F238E27FC236}">
                <a16:creationId xmlns:a16="http://schemas.microsoft.com/office/drawing/2014/main" id="{D7F57021-F08F-0720-8C03-8BBF6BE37846}"/>
              </a:ext>
            </a:extLst>
          </p:cNvPr>
          <p:cNvSpPr txBox="1"/>
          <p:nvPr/>
        </p:nvSpPr>
        <p:spPr>
          <a:xfrm>
            <a:off x="2468262" y="1197821"/>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Ciclo PDCA</a:t>
            </a:r>
          </a:p>
        </p:txBody>
      </p:sp>
      <p:sp>
        <p:nvSpPr>
          <p:cNvPr id="4" name="Google Shape;114;p3">
            <a:extLst>
              <a:ext uri="{FF2B5EF4-FFF2-40B4-BE49-F238E27FC236}">
                <a16:creationId xmlns:a16="http://schemas.microsoft.com/office/drawing/2014/main" id="{BAA53D7A-49B7-FD06-6B5C-AD59F939FC88}"/>
              </a:ext>
            </a:extLst>
          </p:cNvPr>
          <p:cNvSpPr/>
          <p:nvPr/>
        </p:nvSpPr>
        <p:spPr>
          <a:xfrm rot="10800000">
            <a:off x="1174900" y="110576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938283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FCF3C8F-3086-15AD-3248-AA293C16581B}"/>
            </a:ext>
          </a:extLst>
        </p:cNvPr>
        <p:cNvGrpSpPr/>
        <p:nvPr/>
      </p:nvGrpSpPr>
      <p:grpSpPr>
        <a:xfrm>
          <a:off x="0" y="0"/>
          <a:ext cx="0" cy="0"/>
          <a:chOff x="0" y="0"/>
          <a:chExt cx="0" cy="0"/>
        </a:xfrm>
      </p:grpSpPr>
      <p:pic>
        <p:nvPicPr>
          <p:cNvPr id="5" name="Imagen 6" descr="Diagrama, Esquemático&#10;&#10;El contenido generado por IA puede ser incorrecto.">
            <a:extLst>
              <a:ext uri="{FF2B5EF4-FFF2-40B4-BE49-F238E27FC236}">
                <a16:creationId xmlns:a16="http://schemas.microsoft.com/office/drawing/2014/main" id="{D183623C-CC23-C9A0-6642-6D3C9B9551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333743" y="3142018"/>
            <a:ext cx="6233657" cy="4523567"/>
          </a:xfrm>
          <a:prstGeom prst="rect">
            <a:avLst/>
          </a:prstGeom>
        </p:spPr>
      </p:pic>
      <p:sp>
        <p:nvSpPr>
          <p:cNvPr id="142" name="Google Shape;142;g34519fc2d75_0_0">
            <a:extLst>
              <a:ext uri="{FF2B5EF4-FFF2-40B4-BE49-F238E27FC236}">
                <a16:creationId xmlns:a16="http://schemas.microsoft.com/office/drawing/2014/main" id="{EBF1DF33-5B75-044B-EBCC-65DABFCB4E0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A9F6C74-E1FE-E22F-2729-E82BE727645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46</a:t>
            </a:fld>
            <a:endParaRPr lang="es-ES" noProof="0" dirty="0"/>
          </a:p>
        </p:txBody>
      </p:sp>
      <p:sp>
        <p:nvSpPr>
          <p:cNvPr id="2" name="Google Shape;154;g34519fc2d75_0_8">
            <a:extLst>
              <a:ext uri="{FF2B5EF4-FFF2-40B4-BE49-F238E27FC236}">
                <a16:creationId xmlns:a16="http://schemas.microsoft.com/office/drawing/2014/main" id="{8229341F-8338-D7B4-A7B5-D71EF6FD113F}"/>
              </a:ext>
            </a:extLst>
          </p:cNvPr>
          <p:cNvSpPr txBox="1"/>
          <p:nvPr/>
        </p:nvSpPr>
        <p:spPr>
          <a:xfrm>
            <a:off x="1110321" y="2342313"/>
            <a:ext cx="13380379" cy="7401986"/>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¿Qué es el ACV?</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Metodología </a:t>
            </a:r>
            <a:r>
              <a:rPr lang="es-ES" sz="3000" noProof="0" dirty="0">
                <a:solidFill>
                  <a:schemeClr val="dk1"/>
                </a:solidFill>
                <a:latin typeface="30"/>
                <a:ea typeface="Calibri"/>
                <a:cs typeface="Calibri"/>
                <a:sym typeface="Calibri"/>
              </a:rPr>
              <a:t>para evaluar el impacto medioambiental de un producto, 	servicio o proceso a lo largo de todo su ciclo de vida.</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Tiene en cuenta: </a:t>
            </a:r>
            <a:r>
              <a:rPr lang="es-ES" sz="3000" noProof="0" dirty="0">
                <a:solidFill>
                  <a:schemeClr val="dk1"/>
                </a:solidFill>
                <a:latin typeface="30"/>
                <a:ea typeface="Calibri"/>
                <a:cs typeface="Calibri"/>
                <a:sym typeface="Calibri"/>
              </a:rPr>
              <a:t>materiales, energía, residuos y emisiones</a:t>
            </a:r>
          </a:p>
          <a:p>
            <a:pPr marL="63500" marR="0" lvl="0" algn="just" rtl="0">
              <a:lnSpc>
                <a:spcPct val="150000"/>
              </a:lnSpc>
              <a:spcBef>
                <a:spcPts val="1200"/>
              </a:spcBef>
              <a:spcAft>
                <a:spcPts val="0"/>
              </a:spcAft>
              <a:buClr>
                <a:srgbClr val="04A6C2"/>
              </a:buClr>
              <a:buSzPts val="2500"/>
            </a:pPr>
            <a:endParaRPr lang="es-ES" sz="3000" b="1" noProof="0" dirty="0">
              <a:solidFill>
                <a:schemeClr val="dk1"/>
              </a:solidFill>
              <a:latin typeface="30"/>
              <a:ea typeface="Calibri"/>
              <a:cs typeface="Calibri"/>
              <a:sym typeface="Calibri"/>
            </a:endParaRP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Aplicación en las artes escénicas</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Análisis </a:t>
            </a:r>
            <a:r>
              <a:rPr lang="es-ES" sz="3000" noProof="0" dirty="0">
                <a:solidFill>
                  <a:schemeClr val="dk1"/>
                </a:solidFill>
                <a:latin typeface="30"/>
                <a:ea typeface="Calibri"/>
                <a:cs typeface="Calibri"/>
                <a:sym typeface="Calibri"/>
              </a:rPr>
              <a:t>desde la producción hasta la eliminación de: vestuario, decorados, 	atrezo, consumo energético y flujos de residuos</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Apoya </a:t>
            </a:r>
            <a:r>
              <a:rPr lang="es-ES" sz="3000" noProof="0" dirty="0">
                <a:solidFill>
                  <a:schemeClr val="dk1"/>
                </a:solidFill>
                <a:latin typeface="30"/>
                <a:ea typeface="Calibri"/>
                <a:cs typeface="Calibri"/>
                <a:sym typeface="Calibri"/>
              </a:rPr>
              <a:t>la toma de decisiones sostenibles en teatros, festivales y empresas</a:t>
            </a:r>
          </a:p>
        </p:txBody>
      </p:sp>
      <p:sp>
        <p:nvSpPr>
          <p:cNvPr id="3" name="Google Shape;155;g34519fc2d75_0_8">
            <a:extLst>
              <a:ext uri="{FF2B5EF4-FFF2-40B4-BE49-F238E27FC236}">
                <a16:creationId xmlns:a16="http://schemas.microsoft.com/office/drawing/2014/main" id="{FB965B35-4A7D-6070-DF7D-68357F67E927}"/>
              </a:ext>
            </a:extLst>
          </p:cNvPr>
          <p:cNvSpPr txBox="1"/>
          <p:nvPr/>
        </p:nvSpPr>
        <p:spPr>
          <a:xfrm>
            <a:off x="2572737" y="1301398"/>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Análisis del ciclo de vida (ACV)</a:t>
            </a:r>
          </a:p>
        </p:txBody>
      </p:sp>
      <p:sp>
        <p:nvSpPr>
          <p:cNvPr id="4" name="Google Shape;114;p3">
            <a:extLst>
              <a:ext uri="{FF2B5EF4-FFF2-40B4-BE49-F238E27FC236}">
                <a16:creationId xmlns:a16="http://schemas.microsoft.com/office/drawing/2014/main" id="{DF900FDA-D4A7-BA4F-08AB-66681E395E28}"/>
              </a:ext>
            </a:extLst>
          </p:cNvPr>
          <p:cNvSpPr/>
          <p:nvPr/>
        </p:nvSpPr>
        <p:spPr>
          <a:xfrm rot="10800000">
            <a:off x="1225700" y="1224374"/>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71509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BA4607D-8E5F-B6F5-5DFB-F4B2107A3F39}"/>
            </a:ext>
          </a:extLst>
        </p:cNvPr>
        <p:cNvGrpSpPr/>
        <p:nvPr/>
      </p:nvGrpSpPr>
      <p:grpSpPr>
        <a:xfrm>
          <a:off x="0" y="0"/>
          <a:ext cx="0" cy="0"/>
          <a:chOff x="0" y="0"/>
          <a:chExt cx="0" cy="0"/>
        </a:xfrm>
      </p:grpSpPr>
      <p:pic>
        <p:nvPicPr>
          <p:cNvPr id="5" name="Imagen 6" descr="Diagrama, Esquemático&#10;&#10;El contenido generado por IA puede ser incorrecto.">
            <a:extLst>
              <a:ext uri="{FF2B5EF4-FFF2-40B4-BE49-F238E27FC236}">
                <a16:creationId xmlns:a16="http://schemas.microsoft.com/office/drawing/2014/main" id="{A54E33A6-B6A5-82FD-C682-08A2818FB9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115800" y="377640"/>
            <a:ext cx="5939549" cy="4384423"/>
          </a:xfrm>
          <a:prstGeom prst="rect">
            <a:avLst/>
          </a:prstGeom>
        </p:spPr>
      </p:pic>
      <p:sp>
        <p:nvSpPr>
          <p:cNvPr id="142" name="Google Shape;142;g34519fc2d75_0_0">
            <a:extLst>
              <a:ext uri="{FF2B5EF4-FFF2-40B4-BE49-F238E27FC236}">
                <a16:creationId xmlns:a16="http://schemas.microsoft.com/office/drawing/2014/main" id="{213908CB-5272-A602-F91D-1A5646397D1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552317B-E73F-E775-1D7C-3E23C53DA70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47</a:t>
            </a:fld>
            <a:endParaRPr lang="es-ES" noProof="0" dirty="0"/>
          </a:p>
        </p:txBody>
      </p:sp>
      <p:sp>
        <p:nvSpPr>
          <p:cNvPr id="2" name="Google Shape;154;g34519fc2d75_0_8">
            <a:extLst>
              <a:ext uri="{FF2B5EF4-FFF2-40B4-BE49-F238E27FC236}">
                <a16:creationId xmlns:a16="http://schemas.microsoft.com/office/drawing/2014/main" id="{05452A3C-F970-FE54-350A-29AE09CD0CA2}"/>
              </a:ext>
            </a:extLst>
          </p:cNvPr>
          <p:cNvSpPr txBox="1"/>
          <p:nvPr/>
        </p:nvSpPr>
        <p:spPr>
          <a:xfrm>
            <a:off x="1056646" y="2246937"/>
            <a:ext cx="15072354" cy="7709763"/>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Fases del ACV en las artes</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Preproducción, </a:t>
            </a:r>
            <a:r>
              <a:rPr lang="es-ES" sz="3000" noProof="0" dirty="0">
                <a:solidFill>
                  <a:schemeClr val="dk1"/>
                </a:solidFill>
                <a:latin typeface="30"/>
                <a:ea typeface="Calibri"/>
                <a:cs typeface="Calibri"/>
                <a:sym typeface="Calibri"/>
              </a:rPr>
              <a:t>obtención de materiales, planificación</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Producción, </a:t>
            </a:r>
            <a:r>
              <a:rPr lang="es-ES" sz="3000" noProof="0" dirty="0">
                <a:solidFill>
                  <a:schemeClr val="dk1"/>
                </a:solidFill>
                <a:latin typeface="30"/>
                <a:ea typeface="Calibri"/>
                <a:cs typeface="Calibri"/>
                <a:sym typeface="Calibri"/>
              </a:rPr>
              <a:t>construcción de decorados, vestuario, consumo energético</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Representación, </a:t>
            </a:r>
            <a:r>
              <a:rPr lang="es-ES" sz="3000" noProof="0" dirty="0">
                <a:solidFill>
                  <a:schemeClr val="dk1"/>
                </a:solidFill>
                <a:latin typeface="30"/>
                <a:ea typeface="Calibri"/>
                <a:cs typeface="Calibri"/>
                <a:sym typeface="Calibri"/>
              </a:rPr>
              <a:t>operaciones en el recinto, impacto en el público</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Postproducción, </a:t>
            </a:r>
            <a:r>
              <a:rPr lang="es-ES" sz="3000" noProof="0" dirty="0">
                <a:solidFill>
                  <a:schemeClr val="dk1"/>
                </a:solidFill>
                <a:latin typeface="30"/>
                <a:ea typeface="Calibri"/>
                <a:cs typeface="Calibri"/>
                <a:sym typeface="Calibri"/>
              </a:rPr>
              <a:t>desmontaje, reciclaje, gestión de residuos</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b="1" noProof="0" dirty="0">
                <a:solidFill>
                  <a:schemeClr val="dk1"/>
                </a:solidFill>
                <a:latin typeface="30"/>
                <a:ea typeface="Calibri"/>
                <a:cs typeface="Calibri"/>
                <a:sym typeface="Calibri"/>
              </a:rPr>
              <a:t>Evaluación y mejora continua, </a:t>
            </a:r>
            <a:r>
              <a:rPr lang="es-ES" sz="3000" noProof="0" dirty="0">
                <a:solidFill>
                  <a:schemeClr val="dk1"/>
                </a:solidFill>
                <a:latin typeface="30"/>
                <a:ea typeface="Calibri"/>
                <a:cs typeface="Calibri"/>
                <a:sym typeface="Calibri"/>
              </a:rPr>
              <a:t>lecciones aprendidas, nuevas estrategias</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Evaluaciones relacionadas</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noProof="0" dirty="0">
                <a:solidFill>
                  <a:schemeClr val="dk1"/>
                </a:solidFill>
                <a:latin typeface="30"/>
                <a:ea typeface="Calibri"/>
                <a:cs typeface="Calibri"/>
                <a:sym typeface="Calibri"/>
              </a:rPr>
              <a:t>Evaluación Ambiental Estratégica (EAE)</a:t>
            </a: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noProof="0" dirty="0">
                <a:solidFill>
                  <a:schemeClr val="dk1"/>
                </a:solidFill>
                <a:latin typeface="30"/>
                <a:ea typeface="Calibri"/>
                <a:cs typeface="Calibri"/>
                <a:sym typeface="Calibri"/>
              </a:rPr>
              <a:t>Evaluación de Impacto Ambiental (EIA)</a:t>
            </a:r>
          </a:p>
        </p:txBody>
      </p:sp>
      <p:sp>
        <p:nvSpPr>
          <p:cNvPr id="6" name="Google Shape;155;g34519fc2d75_0_8">
            <a:extLst>
              <a:ext uri="{FF2B5EF4-FFF2-40B4-BE49-F238E27FC236}">
                <a16:creationId xmlns:a16="http://schemas.microsoft.com/office/drawing/2014/main" id="{4350BAAD-1295-C357-FF18-2DF2A4A45FCB}"/>
              </a:ext>
            </a:extLst>
          </p:cNvPr>
          <p:cNvSpPr txBox="1"/>
          <p:nvPr/>
        </p:nvSpPr>
        <p:spPr>
          <a:xfrm>
            <a:off x="2572737" y="1301398"/>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Análisis del ciclo de vida (ACV)</a:t>
            </a:r>
          </a:p>
        </p:txBody>
      </p:sp>
      <p:sp>
        <p:nvSpPr>
          <p:cNvPr id="7" name="Google Shape;114;p3">
            <a:extLst>
              <a:ext uri="{FF2B5EF4-FFF2-40B4-BE49-F238E27FC236}">
                <a16:creationId xmlns:a16="http://schemas.microsoft.com/office/drawing/2014/main" id="{085734E7-F535-EB6E-1DA7-876942D61F85}"/>
              </a:ext>
            </a:extLst>
          </p:cNvPr>
          <p:cNvSpPr/>
          <p:nvPr/>
        </p:nvSpPr>
        <p:spPr>
          <a:xfrm rot="10800000">
            <a:off x="1225700" y="1224374"/>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894911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A3D57-2CB4-C238-47CB-767976CF6EA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C84EF23-6F91-7CF3-15A8-E24E9D93106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BC20AE6D-5BC2-4B46-4508-D82924840B5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0CE3537C-A6FD-F336-38A5-FE404D83034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6000" b="1" i="0" u="none" strike="noStrike" kern="1200" cap="none" spc="0" normalizeH="0" baseline="0" noProof="0" dirty="0">
                <a:ln>
                  <a:noFill/>
                </a:ln>
                <a:solidFill>
                  <a:srgbClr val="3F6031"/>
                </a:solidFill>
                <a:effectLst/>
                <a:uLnTx/>
                <a:uFillTx/>
                <a:latin typeface="Calibri"/>
                <a:ea typeface="+mn-ea"/>
                <a:cs typeface="+mn-cs"/>
              </a:rPr>
              <a:t>Actividad C3.A2</a:t>
            </a:r>
            <a:endParaRPr kumimoji="0" lang="es-ES"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76CCB1F5-99AD-FD38-0EAB-21C69BF417F6}"/>
              </a:ext>
            </a:extLst>
          </p:cNvPr>
          <p:cNvSpPr txBox="1"/>
          <p:nvPr/>
        </p:nvSpPr>
        <p:spPr>
          <a:xfrm>
            <a:off x="1828800" y="3948619"/>
            <a:ext cx="15866165" cy="1638334"/>
          </a:xfrm>
          <a:prstGeom prst="rect">
            <a:avLst/>
          </a:prstGeom>
          <a:noFill/>
        </p:spPr>
        <p:txBody>
          <a:bodyPr wrap="square">
            <a:spAutoFit/>
          </a:bodyPr>
          <a:lstStyle/>
          <a:p>
            <a:pPr marL="80010" lvl="0">
              <a:lnSpc>
                <a:spcPct val="115000"/>
              </a:lnSpc>
              <a:spcBef>
                <a:spcPts val="600"/>
              </a:spcBef>
              <a:spcAft>
                <a:spcPts val="600"/>
              </a:spcAft>
              <a:buClrTx/>
              <a:defRPr/>
            </a:pPr>
            <a:r>
              <a:rPr lang="es-ES" sz="4500" b="1" kern="1200" noProof="0" dirty="0">
                <a:solidFill>
                  <a:srgbClr val="569938"/>
                </a:solidFill>
                <a:latin typeface="Calibri" panose="020F0502020204030204" pitchFamily="34" charset="0"/>
                <a:cs typeface="+mn-cs"/>
              </a:rPr>
              <a:t>Aplicación del análisis del ciclo de vida (ACV) </a:t>
            </a:r>
            <a:r>
              <a:rPr lang="es-ES" sz="4500" b="1" kern="1200" dirty="0">
                <a:solidFill>
                  <a:srgbClr val="569938"/>
                </a:solidFill>
                <a:latin typeface="Calibri" panose="020F0502020204030204" pitchFamily="34" charset="0"/>
                <a:cs typeface="+mn-cs"/>
              </a:rPr>
              <a:t>en </a:t>
            </a:r>
            <a:r>
              <a:rPr lang="es-ES" sz="4500" b="1" kern="1200">
                <a:solidFill>
                  <a:srgbClr val="569938"/>
                </a:solidFill>
                <a:latin typeface="Calibri" panose="020F0502020204030204" pitchFamily="34" charset="0"/>
                <a:cs typeface="+mn-cs"/>
              </a:rPr>
              <a:t>un taller </a:t>
            </a:r>
            <a:r>
              <a:rPr lang="es-ES" sz="4500" b="1" kern="1200" noProof="0" dirty="0">
                <a:solidFill>
                  <a:srgbClr val="569938"/>
                </a:solidFill>
                <a:latin typeface="Calibri" panose="020F0502020204030204" pitchFamily="34" charset="0"/>
                <a:cs typeface="+mn-cs"/>
              </a:rPr>
              <a:t>de formación sostenible</a:t>
            </a:r>
          </a:p>
        </p:txBody>
      </p:sp>
      <p:sp>
        <p:nvSpPr>
          <p:cNvPr id="9" name="TextBox 8">
            <a:extLst>
              <a:ext uri="{FF2B5EF4-FFF2-40B4-BE49-F238E27FC236}">
                <a16:creationId xmlns:a16="http://schemas.microsoft.com/office/drawing/2014/main" id="{3AE261B5-733C-B4D7-A6B2-EE0B0D7D3644}"/>
              </a:ext>
            </a:extLst>
          </p:cNvPr>
          <p:cNvSpPr txBox="1"/>
          <p:nvPr/>
        </p:nvSpPr>
        <p:spPr>
          <a:xfrm>
            <a:off x="3124201" y="5758190"/>
            <a:ext cx="10554788" cy="2215991"/>
          </a:xfrm>
          <a:prstGeom prst="rect">
            <a:avLst/>
          </a:prstGeom>
          <a:noFill/>
        </p:spPr>
        <p:txBody>
          <a:bodyPr wrap="square" lIns="91440" tIns="45720" rIns="91440" bIns="45720" anchor="t">
            <a:spAutoFit/>
          </a:bodyPr>
          <a:lstStyle/>
          <a:p>
            <a:pPr marL="457200" indent="-457200">
              <a:spcBef>
                <a:spcPts val="600"/>
              </a:spcBef>
              <a:spcAft>
                <a:spcPts val="600"/>
              </a:spcAft>
              <a:buFont typeface="Arial" panose="020B0604020202020204" pitchFamily="34" charset="0"/>
              <a:buChar char="•"/>
            </a:pPr>
            <a:r>
              <a:rPr lang="es-ES" sz="3200" noProof="0" dirty="0">
                <a:latin typeface="Calibri"/>
                <a:ea typeface="Calibri"/>
                <a:cs typeface="Times New Roman"/>
              </a:rPr>
              <a:t>¿Qué etapa mostró el mayor impacto ambiental?</a:t>
            </a:r>
          </a:p>
          <a:p>
            <a:pPr marL="457200" indent="-457200">
              <a:spcBef>
                <a:spcPts val="600"/>
              </a:spcBef>
              <a:spcAft>
                <a:spcPts val="600"/>
              </a:spcAft>
              <a:buFont typeface="Arial" panose="020B0604020202020204" pitchFamily="34" charset="0"/>
              <a:buChar char="•"/>
            </a:pPr>
            <a:r>
              <a:rPr lang="es-ES" sz="3200" noProof="0" dirty="0">
                <a:latin typeface="Calibri" panose="020F0502020204030204" pitchFamily="34" charset="0"/>
                <a:ea typeface="Calibri" panose="020F0502020204030204" pitchFamily="34" charset="0"/>
                <a:cs typeface="Times New Roman" panose="02020603050405020304" pitchFamily="18" charset="0"/>
              </a:rPr>
              <a:t>¿Qué ideas también generan beneficios sociales, culturales o educativos (por ejemplo, accesibilidad, inclusión, concienciación, participación de los participantes)?</a:t>
            </a:r>
          </a:p>
        </p:txBody>
      </p:sp>
    </p:spTree>
    <p:extLst>
      <p:ext uri="{BB962C8B-B14F-4D97-AF65-F5344CB8AC3E}">
        <p14:creationId xmlns:p14="http://schemas.microsoft.com/office/powerpoint/2010/main" val="14407270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901A9C9-F4A3-2A73-43FE-8D3B4774071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3B4A25D-8ECD-F5D3-C7E3-759F3C62D55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8A35BCC-4137-9902-6676-6D6E4E922DE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49</a:t>
            </a:fld>
            <a:endParaRPr lang="es-ES" noProof="0" dirty="0"/>
          </a:p>
        </p:txBody>
      </p:sp>
      <p:sp>
        <p:nvSpPr>
          <p:cNvPr id="2" name="Google Shape;154;g34519fc2d75_0_8">
            <a:extLst>
              <a:ext uri="{FF2B5EF4-FFF2-40B4-BE49-F238E27FC236}">
                <a16:creationId xmlns:a16="http://schemas.microsoft.com/office/drawing/2014/main" id="{05D2CA92-1198-42FB-595C-69C8D4F8E507}"/>
              </a:ext>
            </a:extLst>
          </p:cNvPr>
          <p:cNvSpPr txBox="1"/>
          <p:nvPr/>
        </p:nvSpPr>
        <p:spPr>
          <a:xfrm>
            <a:off x="883638" y="2785961"/>
            <a:ext cx="16285233" cy="555532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La eficiencia energética </a:t>
            </a:r>
            <a:r>
              <a:rPr lang="es-ES" sz="3000" noProof="0" dirty="0">
                <a:solidFill>
                  <a:schemeClr val="dk1"/>
                </a:solidFill>
                <a:latin typeface="30"/>
                <a:ea typeface="Calibri"/>
                <a:cs typeface="Calibri"/>
                <a:sym typeface="Calibri"/>
              </a:rPr>
              <a:t>consiste en utilizar la menor cantidad de energía posible sin comprometer la experiencia artística.</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Los principales usos de la energía en las artes escénicas son</a:t>
            </a:r>
            <a:r>
              <a:rPr lang="es-ES" sz="3000" noProof="0" dirty="0">
                <a:solidFill>
                  <a:schemeClr val="dk1"/>
                </a:solidFill>
                <a:latin typeface="30"/>
                <a:ea typeface="Calibri"/>
                <a:cs typeface="Calibri"/>
                <a:sym typeface="Calibri"/>
              </a:rPr>
              <a:t>: </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	Iluminación de la sala, iluminación del escenario, climatización (HVAC), producción de decorados   	y desplazamientos del público y del personal.</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Beneficios: </a:t>
            </a:r>
            <a:r>
              <a:rPr lang="es-ES" sz="3000" noProof="0" dirty="0">
                <a:solidFill>
                  <a:schemeClr val="dk1"/>
                </a:solidFill>
                <a:latin typeface="30"/>
                <a:ea typeface="Calibri"/>
                <a:cs typeface="Calibri"/>
                <a:sym typeface="Calibri"/>
              </a:rPr>
              <a:t>reducir el consumo de energía disminuye los costes, mejora la sostenibilidad y reduce el impacto medioambiental.</a:t>
            </a:r>
          </a:p>
        </p:txBody>
      </p:sp>
      <p:sp>
        <p:nvSpPr>
          <p:cNvPr id="3" name="Google Shape;155;g34519fc2d75_0_8">
            <a:extLst>
              <a:ext uri="{FF2B5EF4-FFF2-40B4-BE49-F238E27FC236}">
                <a16:creationId xmlns:a16="http://schemas.microsoft.com/office/drawing/2014/main" id="{4BB45851-20F8-A73C-B39E-8F8AD6F9B789}"/>
              </a:ext>
            </a:extLst>
          </p:cNvPr>
          <p:cNvSpPr txBox="1"/>
          <p:nvPr/>
        </p:nvSpPr>
        <p:spPr>
          <a:xfrm>
            <a:off x="2597249" y="1608867"/>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Eficiencia energética</a:t>
            </a:r>
          </a:p>
        </p:txBody>
      </p:sp>
      <p:sp>
        <p:nvSpPr>
          <p:cNvPr id="4" name="Google Shape;114;p3">
            <a:extLst>
              <a:ext uri="{FF2B5EF4-FFF2-40B4-BE49-F238E27FC236}">
                <a16:creationId xmlns:a16="http://schemas.microsoft.com/office/drawing/2014/main" id="{EE8B4EFE-F3B8-E2F9-162E-7F82D8E71E54}"/>
              </a:ext>
            </a:extLst>
          </p:cNvPr>
          <p:cNvSpPr/>
          <p:nvPr/>
        </p:nvSpPr>
        <p:spPr>
          <a:xfrm rot="10800000">
            <a:off x="1352700" y="1454818"/>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98798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4519fc2d75_0_8"/>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53" name="Google Shape;153;g34519fc2d75_0_8"/>
          <p:cNvSpPr/>
          <p:nvPr/>
        </p:nvSpPr>
        <p:spPr>
          <a:xfrm rot="10800000">
            <a:off x="1462300" y="1918584"/>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54" name="Google Shape;154;g34519fc2d75_0_8"/>
          <p:cNvSpPr txBox="1"/>
          <p:nvPr/>
        </p:nvSpPr>
        <p:spPr>
          <a:xfrm>
            <a:off x="1336525" y="2678131"/>
            <a:ext cx="15163800" cy="728657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s-ES" sz="25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Equilibra tres pilares esenciales:</a:t>
            </a:r>
          </a:p>
          <a:p>
            <a:pPr marL="1828800" lvl="3" indent="-387350" algn="just">
              <a:lnSpc>
                <a:spcPct val="150000"/>
              </a:lnSpc>
              <a:spcBef>
                <a:spcPts val="1200"/>
              </a:spcBef>
              <a:buSzPts val="2500"/>
              <a:buFont typeface="Calibri"/>
              <a:buChar char="●"/>
            </a:pPr>
            <a:r>
              <a:rPr lang="es-ES" sz="3000" noProof="0" dirty="0">
                <a:solidFill>
                  <a:schemeClr val="dk1"/>
                </a:solidFill>
                <a:latin typeface="Calibri"/>
                <a:ea typeface="Calibri"/>
                <a:cs typeface="Calibri"/>
                <a:sym typeface="Calibri"/>
              </a:rPr>
              <a:t>Cuidado del planeta (medioambiental)</a:t>
            </a:r>
          </a:p>
          <a:p>
            <a:pPr marL="1828800" lvl="3" indent="-387350" algn="just">
              <a:lnSpc>
                <a:spcPct val="150000"/>
              </a:lnSpc>
              <a:spcBef>
                <a:spcPts val="1200"/>
              </a:spcBef>
              <a:buSzPts val="2500"/>
              <a:buFont typeface="Calibri"/>
              <a:buChar char="●"/>
            </a:pPr>
            <a:r>
              <a:rPr lang="es-ES" sz="3000" noProof="0" dirty="0">
                <a:solidFill>
                  <a:schemeClr val="dk1"/>
                </a:solidFill>
                <a:latin typeface="Calibri"/>
                <a:ea typeface="Calibri"/>
                <a:cs typeface="Calibri"/>
                <a:sym typeface="Calibri"/>
              </a:rPr>
              <a:t>Bienestar de las personas (social)</a:t>
            </a:r>
          </a:p>
          <a:p>
            <a:pPr marL="1828800" lvl="3" indent="-387350" algn="just">
              <a:lnSpc>
                <a:spcPct val="150000"/>
              </a:lnSpc>
              <a:spcBef>
                <a:spcPts val="1200"/>
              </a:spcBef>
              <a:buSzPts val="2500"/>
              <a:buFont typeface="Calibri"/>
              <a:buChar char="●"/>
            </a:pPr>
            <a:r>
              <a:rPr lang="es-ES" sz="3000" noProof="0" dirty="0">
                <a:solidFill>
                  <a:schemeClr val="dk1"/>
                </a:solidFill>
                <a:latin typeface="Calibri"/>
                <a:ea typeface="Calibri"/>
                <a:cs typeface="Calibri"/>
                <a:sym typeface="Calibri"/>
              </a:rPr>
              <a:t>Viabilidad económica de las organizaciones (económico)</a:t>
            </a:r>
            <a:endParaRPr lang="es-ES" sz="3000" b="1"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Estrategia de sostenibilidad ampliamente utilizada en todos los sectores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En las artes escénicas: </a:t>
            </a:r>
            <a:r>
              <a:rPr lang="es-ES" sz="3000" noProof="0" dirty="0">
                <a:solidFill>
                  <a:schemeClr val="dk1"/>
                </a:solidFill>
                <a:latin typeface="Calibri"/>
                <a:ea typeface="Calibri"/>
                <a:cs typeface="Calibri"/>
                <a:sym typeface="Calibri"/>
              </a:rPr>
              <a:t>incompleta sin la dimensión cultural</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El papel de la cultura: </a:t>
            </a:r>
            <a:r>
              <a:rPr lang="es-ES" sz="3000" noProof="0" dirty="0">
                <a:solidFill>
                  <a:schemeClr val="dk1"/>
                </a:solidFill>
                <a:latin typeface="Calibri"/>
                <a:ea typeface="Calibri"/>
                <a:cs typeface="Calibri"/>
                <a:sym typeface="Calibri"/>
              </a:rPr>
              <a:t>los valores, las tradiciones y la expresión artística dan forma a las prácticas medioambientales y económicas</a:t>
            </a:r>
          </a:p>
        </p:txBody>
      </p:sp>
      <p:sp>
        <p:nvSpPr>
          <p:cNvPr id="155" name="Google Shape;155;g34519fc2d75_0_8"/>
          <p:cNvSpPr txBox="1"/>
          <p:nvPr/>
        </p:nvSpPr>
        <p:spPr>
          <a:xfrm>
            <a:off x="2604023" y="2072633"/>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s-ES" sz="5000" b="1" noProof="0" dirty="0">
                <a:solidFill>
                  <a:schemeClr val="dk1"/>
                </a:solidFill>
                <a:latin typeface="Calibri"/>
                <a:ea typeface="Calibri"/>
                <a:cs typeface="Calibri"/>
                <a:sym typeface="Calibri"/>
              </a:rPr>
              <a:t>El triple balance - </a:t>
            </a:r>
            <a:r>
              <a:rPr lang="es-ES" sz="5000" b="1" i="1" noProof="0" dirty="0">
                <a:solidFill>
                  <a:schemeClr val="dk1"/>
                </a:solidFill>
                <a:latin typeface="Calibri"/>
                <a:ea typeface="Calibri"/>
                <a:cs typeface="Calibri"/>
                <a:sym typeface="Calibri"/>
              </a:rPr>
              <a:t>Triple Bottom Line </a:t>
            </a:r>
            <a:r>
              <a:rPr lang="es-ES" sz="5000" b="1" noProof="0" dirty="0">
                <a:solidFill>
                  <a:schemeClr val="dk1"/>
                </a:solidFill>
                <a:latin typeface="Calibri"/>
                <a:ea typeface="Calibri"/>
                <a:cs typeface="Calibri"/>
                <a:sym typeface="Calibri"/>
              </a:rPr>
              <a:t>(TBL)</a:t>
            </a:r>
          </a:p>
        </p:txBody>
      </p:sp>
      <p:sp>
        <p:nvSpPr>
          <p:cNvPr id="156" name="Google Shape;156;g34519fc2d75_0_8"/>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5</a:t>
            </a:fld>
            <a:endParaRPr lang="es-ES" noProof="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66D130A-2CD2-9622-2F99-74F10599D1F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98321568-1382-FA8F-D35A-B4A579A978C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C23A794A-523F-7AC1-3218-99C9FCAF8B4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50</a:t>
            </a:fld>
            <a:endParaRPr lang="es-ES" noProof="0" dirty="0"/>
          </a:p>
        </p:txBody>
      </p:sp>
      <p:sp>
        <p:nvSpPr>
          <p:cNvPr id="2" name="Google Shape;154;g34519fc2d75_0_8">
            <a:extLst>
              <a:ext uri="{FF2B5EF4-FFF2-40B4-BE49-F238E27FC236}">
                <a16:creationId xmlns:a16="http://schemas.microsoft.com/office/drawing/2014/main" id="{7A1743C8-7C04-CC3E-E8C6-4D9B1562B1F8}"/>
              </a:ext>
            </a:extLst>
          </p:cNvPr>
          <p:cNvSpPr txBox="1"/>
          <p:nvPr/>
        </p:nvSpPr>
        <p:spPr>
          <a:xfrm>
            <a:off x="646412" y="2795832"/>
            <a:ext cx="16522460" cy="6786433"/>
          </a:xfrm>
          <a:prstGeom prst="rect">
            <a:avLst/>
          </a:prstGeom>
          <a:noFill/>
          <a:ln>
            <a:noFill/>
          </a:ln>
        </p:spPr>
        <p:txBody>
          <a:bodyPr spcFirstLastPara="1" wrap="square" lIns="91425" tIns="45700" rIns="91425" bIns="45700" anchor="t" anchorCtr="0">
            <a:spAutoFit/>
          </a:bodyPr>
          <a:lstStyle/>
          <a:p>
            <a:pPr marL="622300" indent="-558800" algn="just">
              <a:lnSpc>
                <a:spcPct val="150000"/>
              </a:lnSpc>
              <a:spcBef>
                <a:spcPts val="1200"/>
              </a:spcBef>
              <a:buClr>
                <a:srgbClr val="04A6C2"/>
              </a:buClr>
              <a:buSzPts val="2500"/>
              <a:buFont typeface="Noto Sans Symbols"/>
              <a:buChar char="⮚"/>
            </a:pPr>
            <a:r>
              <a:rPr lang="es-ES" sz="3000" b="1" noProof="0" dirty="0">
                <a:solidFill>
                  <a:schemeClr val="dk1"/>
                </a:solidFill>
                <a:latin typeface="30"/>
                <a:ea typeface="Calibri"/>
                <a:cs typeface="Calibri"/>
              </a:rPr>
              <a:t>Recopilación y medición de dato</a:t>
            </a:r>
            <a:r>
              <a:rPr lang="es-ES" sz="3000" noProof="0" dirty="0">
                <a:solidFill>
                  <a:schemeClr val="dk1"/>
                </a:solidFill>
                <a:latin typeface="30"/>
                <a:ea typeface="Calibri"/>
                <a:cs typeface="Calibri"/>
              </a:rPr>
              <a:t>s: revisar las facturas y los contratos de energía, utilizar contadores inteligentes para realizar un seguimiento del consumo e identificar el uso oculto de energía para calcular los KPI.</a:t>
            </a:r>
          </a:p>
          <a:p>
            <a:pPr marL="622300" indent="-558800" algn="just">
              <a:lnSpc>
                <a:spcPct val="150000"/>
              </a:lnSpc>
              <a:spcBef>
                <a:spcPts val="1200"/>
              </a:spcBef>
              <a:buClr>
                <a:srgbClr val="04A6C2"/>
              </a:buClr>
              <a:buSzPts val="2500"/>
              <a:buFont typeface="Noto Sans Symbols"/>
              <a:buChar char="⮚"/>
            </a:pPr>
            <a:r>
              <a:rPr lang="es-ES" sz="3000" b="1" noProof="0" dirty="0">
                <a:solidFill>
                  <a:schemeClr val="dk1"/>
                </a:solidFill>
                <a:latin typeface="30"/>
                <a:ea typeface="Calibri"/>
                <a:cs typeface="Calibri"/>
              </a:rPr>
              <a:t>Auditoría y diagnóstico energéticos</a:t>
            </a:r>
            <a:r>
              <a:rPr lang="es-ES" sz="3000" noProof="0" dirty="0">
                <a:solidFill>
                  <a:schemeClr val="dk1"/>
                </a:solidFill>
                <a:latin typeface="30"/>
                <a:ea typeface="Calibri"/>
                <a:cs typeface="Calibri"/>
              </a:rPr>
              <a:t>: evalúe las ineficiencias del edificio, la iluminación, la climatización, los materiales y el transporte para identificar las principales áreas de desperdicio de energía.</a:t>
            </a:r>
          </a:p>
          <a:p>
            <a:pPr marL="622300" indent="-558800" algn="just">
              <a:lnSpc>
                <a:spcPct val="150000"/>
              </a:lnSpc>
              <a:spcBef>
                <a:spcPts val="1200"/>
              </a:spcBef>
              <a:buClr>
                <a:srgbClr val="04A6C2"/>
              </a:buClr>
              <a:buSzPts val="2500"/>
              <a:buFont typeface="Noto Sans Symbols"/>
              <a:buChar char="⮚"/>
            </a:pPr>
            <a:r>
              <a:rPr lang="es-ES" sz="3000" b="1" noProof="0" dirty="0">
                <a:solidFill>
                  <a:schemeClr val="dk1"/>
                </a:solidFill>
                <a:latin typeface="30"/>
                <a:ea typeface="Calibri"/>
                <a:cs typeface="Calibri"/>
              </a:rPr>
              <a:t>Desarrollo de un plan de acción: </a:t>
            </a:r>
            <a:r>
              <a:rPr lang="es-ES" sz="3000" noProof="0" dirty="0">
                <a:solidFill>
                  <a:schemeClr val="dk1"/>
                </a:solidFill>
                <a:latin typeface="30"/>
                <a:ea typeface="Calibri"/>
                <a:cs typeface="Calibri"/>
              </a:rPr>
              <a:t>priorizar medidas como la mejora del aislamiento, el cambio a LED, el uso de energías renovables, la modernización de la climatización, la reutilización de materiales y la promoción de la movilidad con bajas emisiones de carbono.</a:t>
            </a:r>
          </a:p>
        </p:txBody>
      </p:sp>
      <p:sp>
        <p:nvSpPr>
          <p:cNvPr id="3" name="Google Shape;155;g34519fc2d75_0_8">
            <a:extLst>
              <a:ext uri="{FF2B5EF4-FFF2-40B4-BE49-F238E27FC236}">
                <a16:creationId xmlns:a16="http://schemas.microsoft.com/office/drawing/2014/main" id="{F1F359EA-0967-089F-0E2A-0B4100D0E8C0}"/>
              </a:ext>
            </a:extLst>
          </p:cNvPr>
          <p:cNvSpPr txBox="1"/>
          <p:nvPr/>
        </p:nvSpPr>
        <p:spPr>
          <a:xfrm>
            <a:off x="2203600" y="1199408"/>
            <a:ext cx="15583200" cy="163117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Medición, análisis y optimización del consumo energético.</a:t>
            </a:r>
          </a:p>
        </p:txBody>
      </p:sp>
      <p:sp>
        <p:nvSpPr>
          <p:cNvPr id="4" name="Google Shape;114;p3">
            <a:extLst>
              <a:ext uri="{FF2B5EF4-FFF2-40B4-BE49-F238E27FC236}">
                <a16:creationId xmlns:a16="http://schemas.microsoft.com/office/drawing/2014/main" id="{1E407DC5-3250-D426-5102-342B83C07D19}"/>
              </a:ext>
            </a:extLst>
          </p:cNvPr>
          <p:cNvSpPr/>
          <p:nvPr/>
        </p:nvSpPr>
        <p:spPr>
          <a:xfrm rot="10800000">
            <a:off x="997151" y="1199408"/>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84760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5D2BCDB-C1D7-FD84-2332-DAC50EA49E91}"/>
            </a:ext>
          </a:extLst>
        </p:cNvPr>
        <p:cNvGrpSpPr/>
        <p:nvPr/>
      </p:nvGrpSpPr>
      <p:grpSpPr>
        <a:xfrm>
          <a:off x="0" y="0"/>
          <a:ext cx="0" cy="0"/>
          <a:chOff x="0" y="0"/>
          <a:chExt cx="0" cy="0"/>
        </a:xfrm>
      </p:grpSpPr>
      <p:pic>
        <p:nvPicPr>
          <p:cNvPr id="6" name="Imagen 1" descr="Diagrama&#10;&#10;El contenido generado por IA puede ser incorrecto.">
            <a:extLst>
              <a:ext uri="{FF2B5EF4-FFF2-40B4-BE49-F238E27FC236}">
                <a16:creationId xmlns:a16="http://schemas.microsoft.com/office/drawing/2014/main" id="{FAB6F10B-0620-150F-5C9F-B2D2B77E29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15642" y="5201750"/>
            <a:ext cx="8684739" cy="4771867"/>
          </a:xfrm>
          <a:prstGeom prst="rect">
            <a:avLst/>
          </a:prstGeom>
        </p:spPr>
      </p:pic>
      <p:sp>
        <p:nvSpPr>
          <p:cNvPr id="142" name="Google Shape;142;g34519fc2d75_0_0">
            <a:extLst>
              <a:ext uri="{FF2B5EF4-FFF2-40B4-BE49-F238E27FC236}">
                <a16:creationId xmlns:a16="http://schemas.microsoft.com/office/drawing/2014/main" id="{F3FA0861-8671-AA25-BFF6-C6DEB67716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9BC75EF-6BA8-C9FE-6344-1078F79711C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51</a:t>
            </a:fld>
            <a:endParaRPr lang="es-ES" noProof="0" dirty="0"/>
          </a:p>
        </p:txBody>
      </p:sp>
      <p:sp>
        <p:nvSpPr>
          <p:cNvPr id="2" name="Google Shape;154;g34519fc2d75_0_8">
            <a:extLst>
              <a:ext uri="{FF2B5EF4-FFF2-40B4-BE49-F238E27FC236}">
                <a16:creationId xmlns:a16="http://schemas.microsoft.com/office/drawing/2014/main" id="{847C60D0-8505-F33C-2950-5880FE9EF360}"/>
              </a:ext>
            </a:extLst>
          </p:cNvPr>
          <p:cNvSpPr txBox="1"/>
          <p:nvPr/>
        </p:nvSpPr>
        <p:spPr>
          <a:xfrm>
            <a:off x="646412" y="2570301"/>
            <a:ext cx="15163800" cy="5709215"/>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La economía circular </a:t>
            </a:r>
            <a:r>
              <a:rPr lang="es-ES" sz="3000" noProof="0" dirty="0">
                <a:solidFill>
                  <a:schemeClr val="dk1"/>
                </a:solidFill>
                <a:latin typeface="30"/>
                <a:ea typeface="Calibri"/>
                <a:cs typeface="Calibri"/>
                <a:sym typeface="Calibri"/>
              </a:rPr>
              <a:t>mantiene los productos y materiales en uso durante el mayor tiempo posible, reduciendo los residuos y el uso de materias primas.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Sustituye el modelo lineal «extraer-fabricar-descartar» por estrategias como la reutilización, la reparación, el reciclaje y el diseño sostenible.</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En la UE, este modelo es una prioridad en el marco del</a:t>
            </a:r>
          </a:p>
          <a:p>
            <a:pPr marL="63500" marR="0" lvl="0" algn="just" rtl="0">
              <a:lnSpc>
                <a:spcPct val="150000"/>
              </a:lnSpc>
              <a:spcBef>
                <a:spcPts val="1200"/>
              </a:spcBef>
              <a:spcAft>
                <a:spcPts val="0"/>
              </a:spcAft>
              <a:buClr>
                <a:srgbClr val="04A6C2"/>
              </a:buClr>
              <a:buSzPts val="2500"/>
            </a:pPr>
            <a:r>
              <a:rPr lang="es-ES" sz="3000" dirty="0">
                <a:solidFill>
                  <a:schemeClr val="dk1"/>
                </a:solidFill>
                <a:latin typeface="30"/>
                <a:ea typeface="Calibri"/>
                <a:cs typeface="Calibri"/>
                <a:sym typeface="Calibri"/>
              </a:rPr>
              <a:t>       </a:t>
            </a:r>
            <a:r>
              <a:rPr lang="es-ES" sz="3000" noProof="0" dirty="0">
                <a:solidFill>
                  <a:schemeClr val="dk1"/>
                </a:solidFill>
                <a:latin typeface="30"/>
                <a:ea typeface="Calibri"/>
                <a:cs typeface="Calibri"/>
                <a:sym typeface="Calibri"/>
              </a:rPr>
              <a:t>el </a:t>
            </a:r>
            <a:r>
              <a:rPr lang="es-ES" sz="3000" b="1" noProof="0" dirty="0">
                <a:solidFill>
                  <a:schemeClr val="dk1"/>
                </a:solidFill>
                <a:latin typeface="30"/>
                <a:ea typeface="Calibri"/>
                <a:cs typeface="Calibri"/>
                <a:sym typeface="Calibri"/>
              </a:rPr>
              <a:t>Plan de Acción para la Economía Circular (2020) </a:t>
            </a:r>
          </a:p>
          <a:p>
            <a:pPr marL="63500" marR="0" lvl="0" algn="just" rtl="0">
              <a:lnSpc>
                <a:spcPct val="150000"/>
              </a:lnSpc>
              <a:spcBef>
                <a:spcPts val="1200"/>
              </a:spcBef>
              <a:spcAft>
                <a:spcPts val="0"/>
              </a:spcAft>
              <a:buClr>
                <a:srgbClr val="04A6C2"/>
              </a:buClr>
              <a:buSzPts val="2500"/>
            </a:pPr>
            <a:r>
              <a:rPr lang="es-ES" sz="3000" b="1" dirty="0">
                <a:solidFill>
                  <a:schemeClr val="dk1"/>
                </a:solidFill>
                <a:latin typeface="30"/>
                <a:ea typeface="Calibri"/>
                <a:cs typeface="Calibri"/>
                <a:sym typeface="Calibri"/>
              </a:rPr>
              <a:t>       </a:t>
            </a:r>
            <a:r>
              <a:rPr lang="es-ES" sz="3000" noProof="0" dirty="0">
                <a:solidFill>
                  <a:schemeClr val="dk1"/>
                </a:solidFill>
                <a:latin typeface="30"/>
                <a:ea typeface="Calibri"/>
                <a:cs typeface="Calibri"/>
                <a:sym typeface="Calibri"/>
              </a:rPr>
              <a:t>alineado con el Pacto Verde Europeo.</a:t>
            </a:r>
          </a:p>
        </p:txBody>
      </p:sp>
      <p:sp>
        <p:nvSpPr>
          <p:cNvPr id="3" name="Google Shape;155;g34519fc2d75_0_8">
            <a:extLst>
              <a:ext uri="{FF2B5EF4-FFF2-40B4-BE49-F238E27FC236}">
                <a16:creationId xmlns:a16="http://schemas.microsoft.com/office/drawing/2014/main" id="{EA2ED01E-4FD7-4534-B633-6CBB1872A3A8}"/>
              </a:ext>
            </a:extLst>
          </p:cNvPr>
          <p:cNvSpPr txBox="1"/>
          <p:nvPr/>
        </p:nvSpPr>
        <p:spPr>
          <a:xfrm>
            <a:off x="2617181" y="1561563"/>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La economía circular en el sector cultural</a:t>
            </a:r>
          </a:p>
        </p:txBody>
      </p:sp>
      <p:sp>
        <p:nvSpPr>
          <p:cNvPr id="4" name="Google Shape;114;p3">
            <a:extLst>
              <a:ext uri="{FF2B5EF4-FFF2-40B4-BE49-F238E27FC236}">
                <a16:creationId xmlns:a16="http://schemas.microsoft.com/office/drawing/2014/main" id="{345215C2-F08D-DB36-D425-CC4ACD62C5BD}"/>
              </a:ext>
            </a:extLst>
          </p:cNvPr>
          <p:cNvSpPr/>
          <p:nvPr/>
        </p:nvSpPr>
        <p:spPr>
          <a:xfrm rot="10800000">
            <a:off x="1225700" y="1484539"/>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491463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2878B58-9469-50E5-CC58-EA9925504BDA}"/>
            </a:ext>
          </a:extLst>
        </p:cNvPr>
        <p:cNvGrpSpPr/>
        <p:nvPr/>
      </p:nvGrpSpPr>
      <p:grpSpPr>
        <a:xfrm>
          <a:off x="0" y="0"/>
          <a:ext cx="0" cy="0"/>
          <a:chOff x="0" y="0"/>
          <a:chExt cx="0" cy="0"/>
        </a:xfrm>
      </p:grpSpPr>
      <p:pic>
        <p:nvPicPr>
          <p:cNvPr id="6" name="Imagen 2" descr="Diagrama&#10;&#10;El contenido generado por IA puede ser incorrecto.">
            <a:extLst>
              <a:ext uri="{FF2B5EF4-FFF2-40B4-BE49-F238E27FC236}">
                <a16:creationId xmlns:a16="http://schemas.microsoft.com/office/drawing/2014/main" id="{8503C967-6162-315A-27FB-26A8D2F5D8C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823" t="24645" r="2987"/>
          <a:stretch>
            <a:fillRect/>
          </a:stretch>
        </p:blipFill>
        <p:spPr bwMode="auto">
          <a:xfrm>
            <a:off x="11521440" y="2861027"/>
            <a:ext cx="6701807" cy="6701807"/>
          </a:xfrm>
          <a:prstGeom prst="rect">
            <a:avLst/>
          </a:prstGeom>
          <a:ln>
            <a:noFill/>
          </a:ln>
          <a:extLst>
            <a:ext uri="{53640926-AAD7-44D8-BBD7-CCE9431645EC}">
              <a14:shadowObscured xmlns:a14="http://schemas.microsoft.com/office/drawing/2010/main"/>
            </a:ext>
          </a:extLst>
        </p:spPr>
      </p:pic>
      <p:sp>
        <p:nvSpPr>
          <p:cNvPr id="142" name="Google Shape;142;g34519fc2d75_0_0">
            <a:extLst>
              <a:ext uri="{FF2B5EF4-FFF2-40B4-BE49-F238E27FC236}">
                <a16:creationId xmlns:a16="http://schemas.microsoft.com/office/drawing/2014/main" id="{5181CC17-DBAC-8ED6-AF07-D5B1139C8CB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2D19AF1-78A9-D052-C39E-D9ED04514DE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52</a:t>
            </a:fld>
            <a:endParaRPr lang="es-ES" noProof="0" dirty="0"/>
          </a:p>
        </p:txBody>
      </p:sp>
      <p:sp>
        <p:nvSpPr>
          <p:cNvPr id="2" name="Google Shape;154;g34519fc2d75_0_8">
            <a:extLst>
              <a:ext uri="{FF2B5EF4-FFF2-40B4-BE49-F238E27FC236}">
                <a16:creationId xmlns:a16="http://schemas.microsoft.com/office/drawing/2014/main" id="{CBB195C0-0DBA-043A-13ED-6975366953E3}"/>
              </a:ext>
            </a:extLst>
          </p:cNvPr>
          <p:cNvSpPr txBox="1"/>
          <p:nvPr/>
        </p:nvSpPr>
        <p:spPr>
          <a:xfrm>
            <a:off x="1029953" y="3709657"/>
            <a:ext cx="9790447" cy="3323946"/>
          </a:xfrm>
          <a:prstGeom prst="rect">
            <a:avLst/>
          </a:prstGeom>
          <a:noFill/>
          <a:ln>
            <a:noFill/>
          </a:ln>
        </p:spPr>
        <p:txBody>
          <a:bodyPr spcFirstLastPara="1" wrap="square" lIns="91425" tIns="45700" rIns="91425" bIns="45700" anchor="t" anchorCtr="0">
            <a:spAutoFit/>
          </a:bodyPr>
          <a:lstStyle/>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dirty="0">
                <a:solidFill>
                  <a:schemeClr val="dk1"/>
                </a:solidFill>
                <a:latin typeface="30"/>
                <a:ea typeface="Calibri"/>
                <a:cs typeface="Calibri"/>
                <a:sym typeface="Calibri"/>
              </a:rPr>
              <a:t>Aporta estrategias prácticas en las diferentes etapas 	de una producción y/o gestión de un centro cultural</a:t>
            </a:r>
            <a:r>
              <a:rPr lang="es-ES" sz="3000" noProof="0" dirty="0">
                <a:solidFill>
                  <a:schemeClr val="dk1"/>
                </a:solidFill>
                <a:latin typeface="30"/>
                <a:ea typeface="Calibri"/>
                <a:cs typeface="Calibri"/>
                <a:sym typeface="Calibri"/>
              </a:rPr>
              <a:t>.</a:t>
            </a:r>
          </a:p>
          <a:p>
            <a:pPr marL="63500" lvl="0" algn="just">
              <a:lnSpc>
                <a:spcPct val="150000"/>
              </a:lnSpc>
              <a:spcBef>
                <a:spcPts val="1200"/>
              </a:spcBef>
              <a:buClr>
                <a:srgbClr val="04A6C2"/>
              </a:buClr>
              <a:buSzPts val="2500"/>
            </a:pPr>
            <a:endParaRPr lang="es-ES" sz="3000" noProof="0" dirty="0">
              <a:solidFill>
                <a:schemeClr val="dk1"/>
              </a:solidFill>
              <a:latin typeface="30"/>
              <a:ea typeface="Calibri"/>
              <a:cs typeface="Calibri"/>
              <a:sym typeface="Calibri"/>
            </a:endParaRPr>
          </a:p>
          <a:p>
            <a:pPr marL="63500" lvl="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a:t>
            </a:r>
            <a:r>
              <a:rPr lang="es-ES" sz="3000" noProof="0" dirty="0">
                <a:solidFill>
                  <a:schemeClr val="dk1"/>
                </a:solidFill>
                <a:latin typeface="30"/>
                <a:ea typeface="Calibri"/>
                <a:cs typeface="Calibri"/>
                <a:sym typeface="Calibri"/>
              </a:rPr>
              <a:t>Reduce los costes y el impacto medioambiental.</a:t>
            </a:r>
          </a:p>
        </p:txBody>
      </p:sp>
      <p:sp>
        <p:nvSpPr>
          <p:cNvPr id="3" name="Google Shape;155;g34519fc2d75_0_8">
            <a:extLst>
              <a:ext uri="{FF2B5EF4-FFF2-40B4-BE49-F238E27FC236}">
                <a16:creationId xmlns:a16="http://schemas.microsoft.com/office/drawing/2014/main" id="{7DC0937A-7284-883B-873F-14D96F2B3CDF}"/>
              </a:ext>
            </a:extLst>
          </p:cNvPr>
          <p:cNvSpPr txBox="1"/>
          <p:nvPr/>
        </p:nvSpPr>
        <p:spPr>
          <a:xfrm>
            <a:off x="2704800" y="1271308"/>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¿Por qué es importante en las artes escénicas?</a:t>
            </a:r>
          </a:p>
        </p:txBody>
      </p:sp>
      <p:sp>
        <p:nvSpPr>
          <p:cNvPr id="4" name="Google Shape;114;p3">
            <a:extLst>
              <a:ext uri="{FF2B5EF4-FFF2-40B4-BE49-F238E27FC236}">
                <a16:creationId xmlns:a16="http://schemas.microsoft.com/office/drawing/2014/main" id="{98F0BAB5-340F-DD24-AD4A-04898D534495}"/>
              </a:ext>
            </a:extLst>
          </p:cNvPr>
          <p:cNvSpPr/>
          <p:nvPr/>
        </p:nvSpPr>
        <p:spPr>
          <a:xfrm rot="10800000">
            <a:off x="1467000" y="1271308"/>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311254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B31192E-51EE-E66D-DED5-CB71494D740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2BCE0294-F6EC-8E3F-5631-AC2E2373128F}"/>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2C3A552-392C-7ADB-26AD-22F4388A61E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53</a:t>
            </a:fld>
            <a:endParaRPr lang="es-ES" noProof="0" dirty="0"/>
          </a:p>
        </p:txBody>
      </p:sp>
      <p:sp>
        <p:nvSpPr>
          <p:cNvPr id="2" name="Google Shape;154;g34519fc2d75_0_8">
            <a:extLst>
              <a:ext uri="{FF2B5EF4-FFF2-40B4-BE49-F238E27FC236}">
                <a16:creationId xmlns:a16="http://schemas.microsoft.com/office/drawing/2014/main" id="{F0A328B1-D0CA-90E7-856C-1E9130E8D031}"/>
              </a:ext>
            </a:extLst>
          </p:cNvPr>
          <p:cNvSpPr txBox="1"/>
          <p:nvPr/>
        </p:nvSpPr>
        <p:spPr>
          <a:xfrm>
            <a:off x="926770" y="2742829"/>
            <a:ext cx="15163800" cy="6247824"/>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Las emisiones de gases de efecto invernadero (GEI) </a:t>
            </a:r>
            <a:r>
              <a:rPr lang="es-ES" sz="3000" noProof="0" dirty="0">
                <a:solidFill>
                  <a:schemeClr val="dk1"/>
                </a:solidFill>
                <a:latin typeface="30"/>
                <a:ea typeface="Calibri"/>
                <a:cs typeface="Calibri"/>
                <a:sym typeface="Calibri"/>
              </a:rPr>
              <a:t>son aquellas que contribuyen al calentamiento global, incluyendo el dióxido de carbono (CO₂), el metano (CH₄) y el óxido nitroso (N₂O). Estos gases son generados principalmente por las actividades humanas.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Los GEI como el CO₂, el CH₄ y el N₂O retienen el calor en la atmósfera, lo que provoca el cambio climático.</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En las artes escénicas, las emisiones provienen del uso de energía, el transporte, los materiales y los servicios digitales.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El Plan de Acción de Contaminación Cero de la UE </a:t>
            </a:r>
            <a:r>
              <a:rPr lang="es-ES" sz="3000" noProof="0" dirty="0">
                <a:solidFill>
                  <a:schemeClr val="dk1"/>
                </a:solidFill>
                <a:latin typeface="30"/>
                <a:ea typeface="Calibri"/>
                <a:cs typeface="Calibri"/>
                <a:sym typeface="Calibri"/>
              </a:rPr>
              <a:t>tiene como objetivo reducir la contaminación para 2030 y lograr un medio ambiente libre de sustancias tóxicas para 2050.</a:t>
            </a:r>
          </a:p>
        </p:txBody>
      </p:sp>
      <p:sp>
        <p:nvSpPr>
          <p:cNvPr id="3" name="Google Shape;155;g34519fc2d75_0_8">
            <a:extLst>
              <a:ext uri="{FF2B5EF4-FFF2-40B4-BE49-F238E27FC236}">
                <a16:creationId xmlns:a16="http://schemas.microsoft.com/office/drawing/2014/main" id="{072A6862-EDB7-3DED-F321-DABE9038432A}"/>
              </a:ext>
            </a:extLst>
          </p:cNvPr>
          <p:cNvSpPr txBox="1"/>
          <p:nvPr/>
        </p:nvSpPr>
        <p:spPr>
          <a:xfrm>
            <a:off x="2348450" y="1425356"/>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Emisiones de gases de efecto invernadero (GEI)</a:t>
            </a:r>
          </a:p>
        </p:txBody>
      </p:sp>
      <p:sp>
        <p:nvSpPr>
          <p:cNvPr id="4" name="Google Shape;114;p3">
            <a:extLst>
              <a:ext uri="{FF2B5EF4-FFF2-40B4-BE49-F238E27FC236}">
                <a16:creationId xmlns:a16="http://schemas.microsoft.com/office/drawing/2014/main" id="{97EDB5E7-F4FE-8C19-4BD7-D5BB48ED6DF7}"/>
              </a:ext>
            </a:extLst>
          </p:cNvPr>
          <p:cNvSpPr/>
          <p:nvPr/>
        </p:nvSpPr>
        <p:spPr>
          <a:xfrm rot="10800000">
            <a:off x="1111400" y="1348332"/>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162406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6EC5D9C-4FFC-A20E-629E-FA0BAC3FF841}"/>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8C172C9-3838-52E6-62DD-F18FFD8DC64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91E1C49-274B-281B-457C-C08A87E9500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54</a:t>
            </a:fld>
            <a:endParaRPr lang="es-ES" noProof="0" dirty="0"/>
          </a:p>
        </p:txBody>
      </p:sp>
      <p:sp>
        <p:nvSpPr>
          <p:cNvPr id="2" name="Google Shape;154;g34519fc2d75_0_8">
            <a:extLst>
              <a:ext uri="{FF2B5EF4-FFF2-40B4-BE49-F238E27FC236}">
                <a16:creationId xmlns:a16="http://schemas.microsoft.com/office/drawing/2014/main" id="{C2CA68BF-853A-7B9B-CCE4-4E5FB5B4D982}"/>
              </a:ext>
            </a:extLst>
          </p:cNvPr>
          <p:cNvSpPr txBox="1"/>
          <p:nvPr/>
        </p:nvSpPr>
        <p:spPr>
          <a:xfrm>
            <a:off x="805042" y="2272031"/>
            <a:ext cx="16155837" cy="7632818"/>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Estas </a:t>
            </a:r>
            <a:r>
              <a:rPr lang="es-ES" sz="3000" b="1" noProof="0" dirty="0">
                <a:solidFill>
                  <a:schemeClr val="dk1"/>
                </a:solidFill>
                <a:latin typeface="30"/>
                <a:ea typeface="Calibri"/>
                <a:cs typeface="Calibri"/>
                <a:sym typeface="Calibri"/>
              </a:rPr>
              <a:t>normas internacionales y nacionales </a:t>
            </a:r>
            <a:r>
              <a:rPr lang="es-ES" sz="3000" noProof="0" dirty="0">
                <a:solidFill>
                  <a:schemeClr val="dk1"/>
                </a:solidFill>
                <a:latin typeface="30"/>
                <a:ea typeface="Calibri"/>
                <a:cs typeface="Calibri"/>
                <a:sym typeface="Calibri"/>
              </a:rPr>
              <a:t>proporcionan un marco claro para identificar fuentes de emisiones significativas, cuantificar las emisiones relevantes, informar y verificar las emisiones de gases de efecto invernadero a nivel organizativo.</a:t>
            </a:r>
          </a:p>
          <a:p>
            <a:pPr marL="622300" indent="-558800" algn="just">
              <a:lnSpc>
                <a:spcPct val="150000"/>
              </a:lnSpc>
              <a:spcBef>
                <a:spcPts val="1200"/>
              </a:spcBef>
              <a:buClr>
                <a:srgbClr val="04A6C2"/>
              </a:buClr>
              <a:buSzPts val="2500"/>
              <a:buFont typeface="Noto Sans Symbols"/>
              <a:buChar char="⮚"/>
            </a:pPr>
            <a:r>
              <a:rPr lang="es-ES" sz="3000" b="1" noProof="0" dirty="0">
                <a:solidFill>
                  <a:schemeClr val="dk1"/>
                </a:solidFill>
                <a:latin typeface="30"/>
                <a:ea typeface="Calibri"/>
                <a:cs typeface="Calibri"/>
                <a:sym typeface="Calibri"/>
              </a:rPr>
              <a:t>Estándar GHG </a:t>
            </a:r>
            <a:r>
              <a:rPr lang="es-ES" sz="3000" b="1" noProof="0" dirty="0" err="1">
                <a:solidFill>
                  <a:schemeClr val="dk1"/>
                </a:solidFill>
                <a:latin typeface="30"/>
                <a:ea typeface="Calibri"/>
                <a:cs typeface="Calibri"/>
                <a:sym typeface="Calibri"/>
              </a:rPr>
              <a:t>protocol</a:t>
            </a:r>
            <a:r>
              <a:rPr lang="es-ES" sz="3000" b="1" noProof="0" dirty="0">
                <a:solidFill>
                  <a:schemeClr val="dk1"/>
                </a:solidFill>
                <a:latin typeface="30"/>
                <a:ea typeface="Calibri"/>
                <a:cs typeface="Calibri"/>
                <a:sym typeface="Calibri"/>
              </a:rPr>
              <a:t> de eventos</a:t>
            </a:r>
            <a:r>
              <a:rPr lang="es-ES" sz="3000" noProof="0" dirty="0">
                <a:solidFill>
                  <a:schemeClr val="dk1"/>
                </a:solidFill>
                <a:latin typeface="30"/>
                <a:ea typeface="Calibri"/>
                <a:cs typeface="Calibri"/>
                <a:sym typeface="Calibri"/>
              </a:rPr>
              <a:t>: adapta los principios de la ISO a conciertos, festivales y producciones itinerantes.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ISO 14064-1:2019</a:t>
            </a:r>
            <a:r>
              <a:rPr lang="es-ES" sz="3000" noProof="0" dirty="0">
                <a:solidFill>
                  <a:schemeClr val="dk1"/>
                </a:solidFill>
                <a:latin typeface="30"/>
                <a:ea typeface="Calibri"/>
                <a:cs typeface="Calibri"/>
                <a:sym typeface="Calibri"/>
              </a:rPr>
              <a:t>: marco para identificar, cuantificar, notificar y verificar las emisiones de GEI de las organizaciones.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u="sng" noProof="0" dirty="0">
                <a:solidFill>
                  <a:schemeClr val="dk1"/>
                </a:solidFill>
                <a:latin typeface="30"/>
                <a:ea typeface="Calibri"/>
                <a:cs typeface="Calibri"/>
                <a:sym typeface="Calibri"/>
              </a:rPr>
              <a:t>Nueva normativa:</a:t>
            </a:r>
            <a:r>
              <a:rPr lang="es-ES" sz="3000" b="1" noProof="0" dirty="0">
                <a:solidFill>
                  <a:schemeClr val="dk1"/>
                </a:solidFill>
                <a:latin typeface="30"/>
                <a:ea typeface="Calibri"/>
                <a:cs typeface="Calibri"/>
                <a:sym typeface="Calibri"/>
              </a:rPr>
              <a:t> Real Decreto 214/2025 (España)</a:t>
            </a:r>
            <a:r>
              <a:rPr lang="es-ES" sz="3000" noProof="0" dirty="0">
                <a:solidFill>
                  <a:schemeClr val="dk1"/>
                </a:solidFill>
                <a:latin typeface="30"/>
                <a:ea typeface="Calibri"/>
                <a:cs typeface="Calibri"/>
                <a:sym typeface="Calibri"/>
              </a:rPr>
              <a:t>: exige a las grandes instituciones y a las instituciones públicas que calculen, notifiquen y reduzcan su huella de carbono, con el apoyo de un plan de reducción quinquenal.</a:t>
            </a:r>
          </a:p>
        </p:txBody>
      </p:sp>
      <p:sp>
        <p:nvSpPr>
          <p:cNvPr id="3" name="Google Shape;155;g34519fc2d75_0_8">
            <a:extLst>
              <a:ext uri="{FF2B5EF4-FFF2-40B4-BE49-F238E27FC236}">
                <a16:creationId xmlns:a16="http://schemas.microsoft.com/office/drawing/2014/main" id="{A575B3C1-831A-2DFA-BE34-E2BDCE9F03A6}"/>
              </a:ext>
            </a:extLst>
          </p:cNvPr>
          <p:cNvSpPr txBox="1"/>
          <p:nvPr/>
        </p:nvSpPr>
        <p:spPr>
          <a:xfrm>
            <a:off x="10770196" y="1199274"/>
            <a:ext cx="7161454"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Normas y marcos</a:t>
            </a:r>
          </a:p>
        </p:txBody>
      </p:sp>
      <p:sp>
        <p:nvSpPr>
          <p:cNvPr id="5" name="Google Shape;143;g34519fc2d75_0_0">
            <a:extLst>
              <a:ext uri="{FF2B5EF4-FFF2-40B4-BE49-F238E27FC236}">
                <a16:creationId xmlns:a16="http://schemas.microsoft.com/office/drawing/2014/main" id="{4131363E-6038-D72A-E9E2-A572FDF4FF59}"/>
              </a:ext>
            </a:extLst>
          </p:cNvPr>
          <p:cNvSpPr/>
          <p:nvPr/>
        </p:nvSpPr>
        <p:spPr>
          <a:xfrm rot="10800000">
            <a:off x="15708791" y="831156"/>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519561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36F4D0C-ABD0-C64C-587E-D4753988722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C089944-2494-E743-7F48-04EB82A03C1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D31979B-2CF3-033B-9C2E-B65802EF85C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55</a:t>
            </a:fld>
            <a:endParaRPr lang="es-ES" noProof="0" dirty="0"/>
          </a:p>
        </p:txBody>
      </p:sp>
      <p:sp>
        <p:nvSpPr>
          <p:cNvPr id="2" name="Google Shape;154;g34519fc2d75_0_8">
            <a:extLst>
              <a:ext uri="{FF2B5EF4-FFF2-40B4-BE49-F238E27FC236}">
                <a16:creationId xmlns:a16="http://schemas.microsoft.com/office/drawing/2014/main" id="{8958F269-3C40-000D-3E8B-8DD4684F3E6E}"/>
              </a:ext>
            </a:extLst>
          </p:cNvPr>
          <p:cNvSpPr txBox="1"/>
          <p:nvPr/>
        </p:nvSpPr>
        <p:spPr>
          <a:xfrm>
            <a:off x="805042" y="2486064"/>
            <a:ext cx="15163800" cy="5016718"/>
          </a:xfrm>
          <a:prstGeom prst="rect">
            <a:avLst/>
          </a:prstGeom>
          <a:noFill/>
          <a:ln>
            <a:noFill/>
          </a:ln>
        </p:spPr>
        <p:txBody>
          <a:bodyPr spcFirstLastPara="1" wrap="square" lIns="91425" tIns="45700" rIns="91425" bIns="45700" anchor="t" anchorCtr="0">
            <a:spAutoFit/>
          </a:bodyPr>
          <a:lstStyle/>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s-ES" sz="3000" b="1" noProof="0" dirty="0">
                <a:solidFill>
                  <a:schemeClr val="tx1"/>
                </a:solidFill>
                <a:latin typeface="30"/>
                <a:ea typeface="Calibri"/>
                <a:cs typeface="Calibri"/>
                <a:sym typeface="Calibri"/>
              </a:rPr>
              <a:t>Definir el alcance: </a:t>
            </a:r>
            <a:r>
              <a:rPr lang="es-ES" sz="3000" noProof="0" dirty="0">
                <a:solidFill>
                  <a:schemeClr val="tx1"/>
                </a:solidFill>
                <a:latin typeface="30"/>
                <a:ea typeface="Calibri"/>
                <a:cs typeface="Calibri"/>
                <a:sym typeface="Calibri"/>
              </a:rPr>
              <a:t>incluir las emisiones directas, indirectas y de la cadena de valor relevantes para la producción o la organización.</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s-ES" sz="3000" b="1" noProof="0" dirty="0">
                <a:solidFill>
                  <a:schemeClr val="tx1"/>
                </a:solidFill>
                <a:latin typeface="30"/>
                <a:ea typeface="Calibri"/>
                <a:cs typeface="Calibri"/>
                <a:sym typeface="Calibri"/>
              </a:rPr>
              <a:t>Recopilar datos de actividad: </a:t>
            </a:r>
            <a:r>
              <a:rPr lang="es-ES" sz="3000" noProof="0" dirty="0">
                <a:solidFill>
                  <a:schemeClr val="tx1"/>
                </a:solidFill>
                <a:latin typeface="30"/>
                <a:ea typeface="Calibri"/>
                <a:cs typeface="Calibri"/>
                <a:sym typeface="Calibri"/>
              </a:rPr>
              <a:t>consumo de energía, distancias de desplazamiento, cantidades de material y volúmenes de residuos.</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s-ES" sz="3000" b="1" noProof="0" dirty="0">
                <a:solidFill>
                  <a:schemeClr val="tx1"/>
                </a:solidFill>
                <a:latin typeface="30"/>
                <a:ea typeface="Calibri"/>
                <a:cs typeface="Calibri"/>
                <a:sym typeface="Calibri"/>
              </a:rPr>
              <a:t>Aplicar factores de emisión: </a:t>
            </a:r>
            <a:r>
              <a:rPr lang="es-ES" sz="3000" noProof="0" dirty="0">
                <a:solidFill>
                  <a:schemeClr val="tx1"/>
                </a:solidFill>
                <a:latin typeface="30"/>
                <a:ea typeface="Calibri"/>
                <a:cs typeface="Calibri"/>
                <a:sym typeface="Calibri"/>
              </a:rPr>
              <a:t>convertir los datos de actividad a equivalentes de CO₂ utilizando bases de datos reconocidas.</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s-ES" sz="3000" b="1" noProof="0" dirty="0">
                <a:solidFill>
                  <a:schemeClr val="tx1"/>
                </a:solidFill>
                <a:latin typeface="30"/>
                <a:ea typeface="Calibri"/>
                <a:cs typeface="Calibri"/>
                <a:sym typeface="Calibri"/>
              </a:rPr>
              <a:t>Calcular la huella: </a:t>
            </a:r>
            <a:r>
              <a:rPr lang="es-ES" sz="3000" noProof="0" dirty="0">
                <a:solidFill>
                  <a:schemeClr val="tx1"/>
                </a:solidFill>
                <a:latin typeface="30"/>
                <a:ea typeface="Calibri"/>
                <a:cs typeface="Calibri"/>
                <a:sym typeface="Calibri"/>
              </a:rPr>
              <a:t>emisiones totales e identificar los principales contribuyentes.</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s-ES" sz="3000" noProof="0" dirty="0">
                <a:solidFill>
                  <a:schemeClr val="tx1"/>
                </a:solidFill>
                <a:latin typeface="30"/>
                <a:ea typeface="Calibri"/>
                <a:cs typeface="Calibri"/>
                <a:sym typeface="Calibri"/>
              </a:rPr>
              <a:t>Planificar </a:t>
            </a:r>
            <a:r>
              <a:rPr lang="es-ES" sz="3000" b="1" noProof="0" dirty="0">
                <a:solidFill>
                  <a:schemeClr val="tx1"/>
                </a:solidFill>
                <a:latin typeface="30"/>
                <a:ea typeface="Calibri"/>
                <a:cs typeface="Calibri"/>
                <a:sym typeface="Calibri"/>
              </a:rPr>
              <a:t>estrategias de reducción </a:t>
            </a:r>
            <a:r>
              <a:rPr lang="es-ES" sz="3000" noProof="0" dirty="0">
                <a:solidFill>
                  <a:schemeClr val="tx1"/>
                </a:solidFill>
                <a:latin typeface="30"/>
                <a:ea typeface="Calibri"/>
                <a:cs typeface="Calibri"/>
                <a:sym typeface="Calibri"/>
              </a:rPr>
              <a:t>basadas en los resultados.</a:t>
            </a:r>
          </a:p>
        </p:txBody>
      </p:sp>
      <p:sp>
        <p:nvSpPr>
          <p:cNvPr id="3" name="Google Shape;155;g34519fc2d75_0_8">
            <a:extLst>
              <a:ext uri="{FF2B5EF4-FFF2-40B4-BE49-F238E27FC236}">
                <a16:creationId xmlns:a16="http://schemas.microsoft.com/office/drawing/2014/main" id="{1282DE22-ACB3-0850-3C15-B6157459994C}"/>
              </a:ext>
            </a:extLst>
          </p:cNvPr>
          <p:cNvSpPr txBox="1"/>
          <p:nvPr/>
        </p:nvSpPr>
        <p:spPr>
          <a:xfrm>
            <a:off x="6514350" y="1411869"/>
            <a:ext cx="909320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Huella de carbono: cómo medirla</a:t>
            </a:r>
          </a:p>
        </p:txBody>
      </p:sp>
      <p:sp>
        <p:nvSpPr>
          <p:cNvPr id="5" name="Google Shape;143;g34519fc2d75_0_0">
            <a:extLst>
              <a:ext uri="{FF2B5EF4-FFF2-40B4-BE49-F238E27FC236}">
                <a16:creationId xmlns:a16="http://schemas.microsoft.com/office/drawing/2014/main" id="{2D354351-3E3B-ABA7-780F-37D90C37D1B8}"/>
              </a:ext>
            </a:extLst>
          </p:cNvPr>
          <p:cNvSpPr/>
          <p:nvPr/>
        </p:nvSpPr>
        <p:spPr>
          <a:xfrm rot="10800000">
            <a:off x="15607550" y="914491"/>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942054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D62FAEE-B6D2-7D86-B443-651D5AE3B7B1}"/>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2FACDF8-C6E9-88B8-BE7C-B0FB2A4DD5F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FBFACA4-8456-0AC5-7182-E9468E38597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56</a:t>
            </a:fld>
            <a:endParaRPr lang="es-ES" noProof="0" dirty="0"/>
          </a:p>
        </p:txBody>
      </p:sp>
      <p:sp>
        <p:nvSpPr>
          <p:cNvPr id="3" name="Google Shape;155;g34519fc2d75_0_8">
            <a:extLst>
              <a:ext uri="{FF2B5EF4-FFF2-40B4-BE49-F238E27FC236}">
                <a16:creationId xmlns:a16="http://schemas.microsoft.com/office/drawing/2014/main" id="{D722EC8D-A142-4235-26B3-3816F678D709}"/>
              </a:ext>
            </a:extLst>
          </p:cNvPr>
          <p:cNvSpPr txBox="1"/>
          <p:nvPr/>
        </p:nvSpPr>
        <p:spPr>
          <a:xfrm>
            <a:off x="7510161" y="1417910"/>
            <a:ext cx="8974439"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Herramientas y compensación</a:t>
            </a:r>
          </a:p>
        </p:txBody>
      </p:sp>
      <p:sp>
        <p:nvSpPr>
          <p:cNvPr id="5" name="Google Shape;143;g34519fc2d75_0_0">
            <a:extLst>
              <a:ext uri="{FF2B5EF4-FFF2-40B4-BE49-F238E27FC236}">
                <a16:creationId xmlns:a16="http://schemas.microsoft.com/office/drawing/2014/main" id="{6B6C364A-EF91-7A97-A406-0E3C46BC416B}"/>
              </a:ext>
            </a:extLst>
          </p:cNvPr>
          <p:cNvSpPr/>
          <p:nvPr/>
        </p:nvSpPr>
        <p:spPr>
          <a:xfrm rot="10800000">
            <a:off x="15798050" y="926739"/>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F001EFF6-637C-75C7-5EE7-673F4768CC4D}"/>
              </a:ext>
            </a:extLst>
          </p:cNvPr>
          <p:cNvSpPr txBox="1"/>
          <p:nvPr/>
        </p:nvSpPr>
        <p:spPr>
          <a:xfrm>
            <a:off x="646412" y="2785961"/>
            <a:ext cx="15838188" cy="6401712"/>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Herramientas útiles: </a:t>
            </a:r>
            <a:r>
              <a:rPr lang="es-ES" sz="3000" dirty="0">
                <a:solidFill>
                  <a:schemeClr val="dk1"/>
                </a:solidFill>
                <a:latin typeface="30"/>
                <a:ea typeface="Calibri"/>
                <a:cs typeface="Calibri"/>
                <a:sym typeface="Calibri"/>
              </a:rPr>
              <a:t>c</a:t>
            </a:r>
            <a:r>
              <a:rPr lang="es-ES" sz="3000" noProof="0" dirty="0" err="1">
                <a:solidFill>
                  <a:schemeClr val="dk1"/>
                </a:solidFill>
                <a:latin typeface="30"/>
                <a:ea typeface="Calibri"/>
                <a:cs typeface="Calibri"/>
                <a:sym typeface="Calibri"/>
              </a:rPr>
              <a:t>reative</a:t>
            </a:r>
            <a:r>
              <a:rPr lang="es-ES" sz="3000" noProof="0" dirty="0">
                <a:solidFill>
                  <a:schemeClr val="dk1"/>
                </a:solidFill>
                <a:latin typeface="30"/>
                <a:ea typeface="Calibri"/>
                <a:cs typeface="Calibri"/>
                <a:sym typeface="Calibri"/>
              </a:rPr>
              <a:t> </a:t>
            </a:r>
            <a:r>
              <a:rPr lang="es-ES" sz="3000" noProof="0" dirty="0" err="1">
                <a:solidFill>
                  <a:schemeClr val="dk1"/>
                </a:solidFill>
                <a:latin typeface="30"/>
                <a:ea typeface="Calibri"/>
                <a:cs typeface="Calibri"/>
                <a:sym typeface="Calibri"/>
              </a:rPr>
              <a:t>Climate</a:t>
            </a:r>
            <a:r>
              <a:rPr lang="es-ES" sz="3000" noProof="0" dirty="0">
                <a:solidFill>
                  <a:schemeClr val="dk1"/>
                </a:solidFill>
                <a:latin typeface="30"/>
                <a:ea typeface="Calibri"/>
                <a:cs typeface="Calibri"/>
                <a:sym typeface="Calibri"/>
              </a:rPr>
              <a:t> Tool, GCC </a:t>
            </a:r>
            <a:r>
              <a:rPr lang="es-ES" sz="3000" noProof="0" dirty="0" err="1">
                <a:solidFill>
                  <a:schemeClr val="dk1"/>
                </a:solidFill>
                <a:latin typeface="30"/>
                <a:ea typeface="Calibri"/>
                <a:cs typeface="Calibri"/>
                <a:sym typeface="Calibri"/>
              </a:rPr>
              <a:t>Carbon</a:t>
            </a:r>
            <a:r>
              <a:rPr lang="es-ES" sz="3000" noProof="0" dirty="0">
                <a:solidFill>
                  <a:schemeClr val="dk1"/>
                </a:solidFill>
                <a:latin typeface="30"/>
                <a:ea typeface="Calibri"/>
                <a:cs typeface="Calibri"/>
                <a:sym typeface="Calibri"/>
              </a:rPr>
              <a:t> </a:t>
            </a:r>
            <a:r>
              <a:rPr lang="es-ES" sz="3000" noProof="0" dirty="0" err="1">
                <a:solidFill>
                  <a:schemeClr val="dk1"/>
                </a:solidFill>
                <a:latin typeface="30"/>
                <a:ea typeface="Calibri"/>
                <a:cs typeface="Calibri"/>
                <a:sym typeface="Calibri"/>
              </a:rPr>
              <a:t>Calculator</a:t>
            </a:r>
            <a:r>
              <a:rPr lang="es-ES" sz="3000" noProof="0" dirty="0">
                <a:solidFill>
                  <a:schemeClr val="dk1"/>
                </a:solidFill>
                <a:latin typeface="30"/>
                <a:ea typeface="Calibri"/>
                <a:cs typeface="Calibri"/>
                <a:sym typeface="Calibri"/>
              </a:rPr>
              <a:t>, SME </a:t>
            </a:r>
            <a:r>
              <a:rPr lang="es-ES" sz="3000" noProof="0" dirty="0" err="1">
                <a:solidFill>
                  <a:schemeClr val="dk1"/>
                </a:solidFill>
                <a:latin typeface="30"/>
                <a:ea typeface="Calibri"/>
                <a:cs typeface="Calibri"/>
                <a:sym typeface="Calibri"/>
              </a:rPr>
              <a:t>Carbon</a:t>
            </a:r>
            <a:r>
              <a:rPr lang="es-ES" sz="3000" noProof="0" dirty="0">
                <a:solidFill>
                  <a:schemeClr val="dk1"/>
                </a:solidFill>
                <a:latin typeface="30"/>
                <a:ea typeface="Calibri"/>
                <a:cs typeface="Calibri"/>
                <a:sym typeface="Calibri"/>
              </a:rPr>
              <a:t> </a:t>
            </a:r>
            <a:r>
              <a:rPr lang="es-ES" sz="3000" noProof="0" dirty="0" err="1">
                <a:solidFill>
                  <a:schemeClr val="dk1"/>
                </a:solidFill>
                <a:latin typeface="30"/>
                <a:ea typeface="Calibri"/>
                <a:cs typeface="Calibri"/>
                <a:sym typeface="Calibri"/>
              </a:rPr>
              <a:t>Calculator</a:t>
            </a:r>
            <a:r>
              <a:rPr lang="es-ES" sz="3000" noProof="0" dirty="0">
                <a:solidFill>
                  <a:schemeClr val="dk1"/>
                </a:solidFill>
                <a:latin typeface="30"/>
                <a:ea typeface="Calibri"/>
                <a:cs typeface="Calibri"/>
                <a:sym typeface="Calibri"/>
              </a:rPr>
              <a:t>.</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Compensación: </a:t>
            </a:r>
            <a:r>
              <a:rPr lang="es-ES" sz="3000" dirty="0">
                <a:solidFill>
                  <a:schemeClr val="dk1"/>
                </a:solidFill>
                <a:latin typeface="30"/>
                <a:ea typeface="Calibri"/>
                <a:cs typeface="Calibri"/>
                <a:sym typeface="Calibri"/>
              </a:rPr>
              <a:t>c</a:t>
            </a:r>
            <a:r>
              <a:rPr lang="es-ES" sz="3000" noProof="0" dirty="0" err="1">
                <a:solidFill>
                  <a:schemeClr val="dk1"/>
                </a:solidFill>
                <a:latin typeface="30"/>
                <a:ea typeface="Calibri"/>
                <a:cs typeface="Calibri"/>
                <a:sym typeface="Calibri"/>
              </a:rPr>
              <a:t>ompense</a:t>
            </a:r>
            <a:r>
              <a:rPr lang="es-ES" sz="3000" noProof="0" dirty="0">
                <a:solidFill>
                  <a:schemeClr val="dk1"/>
                </a:solidFill>
                <a:latin typeface="30"/>
                <a:ea typeface="Calibri"/>
                <a:cs typeface="Calibri"/>
                <a:sym typeface="Calibri"/>
              </a:rPr>
              <a:t> las emisiones inevitables apoyando proyectos que eliminen o prevengan las emisiones de gases de efecto invernadero.</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Importante: </a:t>
            </a:r>
          </a:p>
          <a:p>
            <a:pPr marL="63500" lvl="6" algn="just">
              <a:lnSpc>
                <a:spcPct val="150000"/>
              </a:lnSpc>
              <a:spcBef>
                <a:spcPts val="1200"/>
              </a:spcBef>
              <a:buClr>
                <a:srgbClr val="04A6C2"/>
              </a:buClr>
              <a:buSzPts val="2500"/>
            </a:pPr>
            <a:r>
              <a:rPr lang="es-ES" sz="3000" b="1" noProof="0" dirty="0">
                <a:solidFill>
                  <a:schemeClr val="dk1"/>
                </a:solidFill>
                <a:latin typeface="30"/>
                <a:ea typeface="Calibri"/>
                <a:cs typeface="Calibri"/>
                <a:sym typeface="Calibri"/>
              </a:rPr>
              <a:t>	La reducción siempre debe tener prioridad </a:t>
            </a:r>
            <a:r>
              <a:rPr lang="es-ES" sz="3000" noProof="0" dirty="0">
                <a:solidFill>
                  <a:schemeClr val="dk1"/>
                </a:solidFill>
                <a:latin typeface="30"/>
                <a:ea typeface="Calibri"/>
                <a:cs typeface="Calibri"/>
                <a:sym typeface="Calibri"/>
              </a:rPr>
              <a:t>sobre la compensación.</a:t>
            </a:r>
          </a:p>
          <a:p>
            <a:pPr marL="63500" lvl="6" algn="just">
              <a:lnSpc>
                <a:spcPct val="150000"/>
              </a:lnSpc>
              <a:spcBef>
                <a:spcPts val="1200"/>
              </a:spcBef>
              <a:buClr>
                <a:srgbClr val="04A6C2"/>
              </a:buClr>
              <a:buSzPts val="2500"/>
            </a:pPr>
            <a:r>
              <a:rPr lang="es-ES" b="1" noProof="0" dirty="0"/>
              <a:t>	 </a:t>
            </a:r>
            <a:r>
              <a:rPr lang="es-ES" sz="3000" b="1" noProof="0" dirty="0">
                <a:solidFill>
                  <a:schemeClr val="dk1"/>
                </a:solidFill>
                <a:latin typeface="30"/>
                <a:ea typeface="Calibri"/>
                <a:cs typeface="Calibri"/>
              </a:rPr>
              <a:t>La compensación nunca debe ser el primer paso para alcanzar el objetivo de cero 	emisiones netas</a:t>
            </a:r>
            <a:r>
              <a:rPr lang="es-ES" sz="3000" noProof="0" dirty="0">
                <a:solidFill>
                  <a:schemeClr val="dk1"/>
                </a:solidFill>
                <a:latin typeface="30"/>
                <a:ea typeface="Calibri"/>
                <a:cs typeface="Calibri"/>
              </a:rPr>
              <a:t>. Al menos el 80 % de las emisiones deben reducirse primero mediante un 	plan interno de descarbonización.</a:t>
            </a:r>
            <a:endParaRPr lang="es-ES" sz="3000" noProof="0" dirty="0">
              <a:solidFill>
                <a:schemeClr val="dk1"/>
              </a:solidFill>
              <a:latin typeface="30"/>
              <a:ea typeface="Calibri"/>
              <a:cs typeface="Calibri"/>
              <a:sym typeface="Calibri"/>
            </a:endParaRPr>
          </a:p>
        </p:txBody>
      </p:sp>
    </p:spTree>
    <p:extLst>
      <p:ext uri="{BB962C8B-B14F-4D97-AF65-F5344CB8AC3E}">
        <p14:creationId xmlns:p14="http://schemas.microsoft.com/office/powerpoint/2010/main" val="9237558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F4673A4A-A981-F68F-F9E1-62B0BC70DB80}"/>
            </a:ext>
          </a:extLst>
        </p:cNvPr>
        <p:cNvGrpSpPr/>
        <p:nvPr/>
      </p:nvGrpSpPr>
      <p:grpSpPr>
        <a:xfrm>
          <a:off x="0" y="0"/>
          <a:ext cx="0" cy="0"/>
          <a:chOff x="0" y="0"/>
          <a:chExt cx="0" cy="0"/>
        </a:xfrm>
      </p:grpSpPr>
      <p:pic>
        <p:nvPicPr>
          <p:cNvPr id="1026" name="Picture 2" descr="Environment Earth Day In the hands holding green earth on Bokeh green Background, Saving environment, and environmentally sustainable. Save Earth. Concept of the Environment World Earth Day Environment Earth Day In the hands holding green earth on Bokeh green Background, Saving environment, and environmentally sustainable. Save Earth. Concept of the Environment World Earth Day sustainability stock pictures, royalty-free photos &amp; images">
            <a:extLst>
              <a:ext uri="{FF2B5EF4-FFF2-40B4-BE49-F238E27FC236}">
                <a16:creationId xmlns:a16="http://schemas.microsoft.com/office/drawing/2014/main" id="{2F6D71A7-D10C-2D44-5A7E-904A873AED4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642"/>
          <a:stretch>
            <a:fillRect/>
          </a:stretch>
        </p:blipFill>
        <p:spPr bwMode="auto">
          <a:xfrm>
            <a:off x="-1" y="0"/>
            <a:ext cx="12059165" cy="10287000"/>
          </a:xfrm>
          <a:prstGeom prst="rect">
            <a:avLst/>
          </a:prstGeom>
          <a:noFill/>
          <a:extLst>
            <a:ext uri="{909E8E84-426E-40DD-AFC4-6F175D3DCCD1}">
              <a14:hiddenFill xmlns:a14="http://schemas.microsoft.com/office/drawing/2010/main">
                <a:solidFill>
                  <a:srgbClr val="FFFFFF"/>
                </a:solidFill>
              </a14:hiddenFill>
            </a:ext>
          </a:extLst>
        </p:spPr>
      </p:pic>
      <p:sp>
        <p:nvSpPr>
          <p:cNvPr id="134" name="Google Shape;134;p7">
            <a:extLst>
              <a:ext uri="{FF2B5EF4-FFF2-40B4-BE49-F238E27FC236}">
                <a16:creationId xmlns:a16="http://schemas.microsoft.com/office/drawing/2014/main" id="{DC3ADB59-B33C-F114-C1A9-EE47D0941749}"/>
              </a:ext>
            </a:extLst>
          </p:cNvPr>
          <p:cNvSpPr txBox="1"/>
          <p:nvPr/>
        </p:nvSpPr>
        <p:spPr>
          <a:xfrm>
            <a:off x="12344399" y="4025375"/>
            <a:ext cx="5839799" cy="223625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s-ES" sz="5000" b="1" noProof="0" dirty="0">
                <a:solidFill>
                  <a:schemeClr val="accent6"/>
                </a:solidFill>
                <a:latin typeface="Calibri"/>
                <a:ea typeface="Calibri"/>
                <a:cs typeface="Calibri"/>
                <a:sym typeface="Calibri"/>
              </a:rPr>
              <a:t>Lección 4: </a:t>
            </a:r>
            <a:r>
              <a:rPr lang="es-ES" sz="5000" b="1" noProof="0" dirty="0">
                <a:solidFill>
                  <a:schemeClr val="dk1"/>
                </a:solidFill>
                <a:latin typeface="Calibri"/>
                <a:ea typeface="Calibri"/>
                <a:cs typeface="Calibri"/>
                <a:sym typeface="Calibri"/>
              </a:rPr>
              <a:t>Planificación estratégica y presentación de informes sobre sostenibilidad en las artes escénicas</a:t>
            </a:r>
            <a:endParaRPr lang="es-ES" noProof="0" dirty="0"/>
          </a:p>
        </p:txBody>
      </p:sp>
      <p:sp>
        <p:nvSpPr>
          <p:cNvPr id="135" name="Google Shape;135;p7">
            <a:extLst>
              <a:ext uri="{FF2B5EF4-FFF2-40B4-BE49-F238E27FC236}">
                <a16:creationId xmlns:a16="http://schemas.microsoft.com/office/drawing/2014/main" id="{C056C730-0E19-BBE6-198F-DD3D1494094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57</a:t>
            </a:fld>
            <a:endParaRPr lang="es-ES" noProof="0" dirty="0"/>
          </a:p>
        </p:txBody>
      </p:sp>
    </p:spTree>
    <p:extLst>
      <p:ext uri="{BB962C8B-B14F-4D97-AF65-F5344CB8AC3E}">
        <p14:creationId xmlns:p14="http://schemas.microsoft.com/office/powerpoint/2010/main" val="391769712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0C71F02-36B9-C0D7-75C5-A9DF6663D85D}"/>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D96425B-ACDE-1272-0A3C-C2AD8BFECAFF}"/>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04D6410-ECF8-7943-D813-0DEEBBED93C3}"/>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58</a:t>
            </a:fld>
            <a:endParaRPr lang="es-ES" noProof="0" dirty="0"/>
          </a:p>
        </p:txBody>
      </p:sp>
      <p:sp>
        <p:nvSpPr>
          <p:cNvPr id="3" name="Google Shape;155;g34519fc2d75_0_8">
            <a:extLst>
              <a:ext uri="{FF2B5EF4-FFF2-40B4-BE49-F238E27FC236}">
                <a16:creationId xmlns:a16="http://schemas.microsoft.com/office/drawing/2014/main" id="{037CB3DC-C94E-F1D1-BA31-788D136795ED}"/>
              </a:ext>
            </a:extLst>
          </p:cNvPr>
          <p:cNvSpPr txBox="1"/>
          <p:nvPr/>
        </p:nvSpPr>
        <p:spPr>
          <a:xfrm>
            <a:off x="2348450" y="1561564"/>
            <a:ext cx="1558320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Fundamentos para una estrategia de sostenibilidad </a:t>
            </a:r>
          </a:p>
        </p:txBody>
      </p:sp>
      <p:sp>
        <p:nvSpPr>
          <p:cNvPr id="4" name="Google Shape;154;g34519fc2d75_0_8">
            <a:extLst>
              <a:ext uri="{FF2B5EF4-FFF2-40B4-BE49-F238E27FC236}">
                <a16:creationId xmlns:a16="http://schemas.microsoft.com/office/drawing/2014/main" id="{82D0509E-3F85-B096-47C2-DB1EDCCAF551}"/>
              </a:ext>
            </a:extLst>
          </p:cNvPr>
          <p:cNvSpPr txBox="1"/>
          <p:nvPr/>
        </p:nvSpPr>
        <p:spPr>
          <a:xfrm>
            <a:off x="1323825" y="3218550"/>
            <a:ext cx="15163800" cy="655560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Pilares medioambiental, social y económico: </a:t>
            </a:r>
            <a:r>
              <a:rPr lang="es-ES" sz="3000" noProof="0" dirty="0">
                <a:solidFill>
                  <a:schemeClr val="dk1"/>
                </a:solidFill>
                <a:latin typeface="30"/>
                <a:ea typeface="Calibri"/>
                <a:cs typeface="Calibri"/>
                <a:sym typeface="Calibri"/>
              </a:rPr>
              <a:t>son interdependientes, las acciones en uno afectan a los demás</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Ejemplo: </a:t>
            </a:r>
            <a:r>
              <a:rPr lang="es-ES" sz="3000" noProof="0" dirty="0">
                <a:solidFill>
                  <a:schemeClr val="dk1"/>
                </a:solidFill>
                <a:latin typeface="30"/>
                <a:ea typeface="Calibri"/>
                <a:cs typeface="Calibri"/>
                <a:sym typeface="Calibri"/>
              </a:rPr>
              <a:t>la eficiencia energética en un teatro mejora los costes y la comodidad del público.</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Aplicado directamente a la toma de decisiones en el sector cultural.</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    ¿Cómo se podrían aplicar estos tres pilares en un teatro, un museo o un festival de música?</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    ¿Se te ocurre alguna decisión en un proyecto cultural que se beneficiaría de tener en cuenta los tres pilares?</a:t>
            </a:r>
          </a:p>
          <a:p>
            <a:pPr marL="63500" marR="0" lvl="0" algn="just" rtl="0">
              <a:lnSpc>
                <a:spcPct val="150000"/>
              </a:lnSpc>
              <a:spcBef>
                <a:spcPts val="1200"/>
              </a:spcBef>
              <a:spcAft>
                <a:spcPts val="0"/>
              </a:spcAft>
              <a:buClr>
                <a:srgbClr val="04A6C2"/>
              </a:buClr>
              <a:buSzPts val="2500"/>
            </a:pPr>
            <a:endParaRPr lang="es-ES" sz="3000" noProof="0" dirty="0">
              <a:solidFill>
                <a:schemeClr val="dk1"/>
              </a:solidFill>
              <a:latin typeface="30"/>
              <a:ea typeface="Calibri"/>
              <a:cs typeface="Calibri"/>
              <a:sym typeface="Calibri"/>
            </a:endParaRPr>
          </a:p>
        </p:txBody>
      </p:sp>
      <p:sp>
        <p:nvSpPr>
          <p:cNvPr id="2" name="Google Shape;114;p3">
            <a:extLst>
              <a:ext uri="{FF2B5EF4-FFF2-40B4-BE49-F238E27FC236}">
                <a16:creationId xmlns:a16="http://schemas.microsoft.com/office/drawing/2014/main" id="{15E51C59-BB54-4364-F090-A9F2FE9016D8}"/>
              </a:ext>
            </a:extLst>
          </p:cNvPr>
          <p:cNvSpPr/>
          <p:nvPr/>
        </p:nvSpPr>
        <p:spPr>
          <a:xfrm rot="10800000">
            <a:off x="1111400" y="1373732"/>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576485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F2782FE-CDAC-26F8-C64D-1935760798A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EEC0E42-6B8A-43C0-B584-EF7BCF24F88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71CCCC7E-67A0-43D0-F309-DCB6854EC3D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59</a:t>
            </a:fld>
            <a:endParaRPr lang="es-ES" noProof="0" dirty="0"/>
          </a:p>
        </p:txBody>
      </p:sp>
      <p:sp>
        <p:nvSpPr>
          <p:cNvPr id="3" name="Google Shape;155;g34519fc2d75_0_8">
            <a:extLst>
              <a:ext uri="{FF2B5EF4-FFF2-40B4-BE49-F238E27FC236}">
                <a16:creationId xmlns:a16="http://schemas.microsoft.com/office/drawing/2014/main" id="{4FFDDFB2-7536-DA24-0B05-BB17635E1DA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¿Qué  son los criterios ESG?</a:t>
            </a:r>
          </a:p>
        </p:txBody>
      </p:sp>
      <p:sp>
        <p:nvSpPr>
          <p:cNvPr id="4" name="Google Shape;154;g34519fc2d75_0_8">
            <a:extLst>
              <a:ext uri="{FF2B5EF4-FFF2-40B4-BE49-F238E27FC236}">
                <a16:creationId xmlns:a16="http://schemas.microsoft.com/office/drawing/2014/main" id="{B1AAC2BB-615C-E315-2441-D9340C67ADED}"/>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E – Medioambiental</a:t>
            </a:r>
            <a:r>
              <a:rPr lang="es-ES" sz="3000" noProof="0" dirty="0">
                <a:solidFill>
                  <a:schemeClr val="dk1"/>
                </a:solidFill>
                <a:latin typeface="30"/>
                <a:ea typeface="Calibri"/>
                <a:cs typeface="Calibri"/>
                <a:sym typeface="Calibri"/>
              </a:rPr>
              <a:t>: gestionar el impacto medioambiental</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S – Social</a:t>
            </a:r>
            <a:r>
              <a:rPr lang="es-ES" sz="3000" noProof="0" dirty="0">
                <a:solidFill>
                  <a:schemeClr val="dk1"/>
                </a:solidFill>
                <a:latin typeface="30"/>
                <a:ea typeface="Calibri"/>
                <a:cs typeface="Calibri"/>
                <a:sym typeface="Calibri"/>
              </a:rPr>
              <a:t>: promover la responsabilidad social</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G – Gobernanza</a:t>
            </a:r>
            <a:r>
              <a:rPr lang="es-ES" sz="3000" noProof="0" dirty="0">
                <a:solidFill>
                  <a:schemeClr val="dk1"/>
                </a:solidFill>
                <a:latin typeface="30"/>
                <a:ea typeface="Calibri"/>
                <a:cs typeface="Calibri"/>
                <a:sym typeface="Calibri"/>
              </a:rPr>
              <a:t>: garantizar una gobernanza transparente y ética</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Adaptado del sector empresarial a las organizaciones culturales</a:t>
            </a:r>
          </a:p>
        </p:txBody>
      </p:sp>
      <p:pic>
        <p:nvPicPr>
          <p:cNvPr id="2" name="Imagen 1">
            <a:extLst>
              <a:ext uri="{FF2B5EF4-FFF2-40B4-BE49-F238E27FC236}">
                <a16:creationId xmlns:a16="http://schemas.microsoft.com/office/drawing/2014/main" id="{5AB6E50B-B007-9398-3147-0E42A6F9E98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98621" y="6410633"/>
            <a:ext cx="8639608" cy="3477835"/>
          </a:xfrm>
          <a:prstGeom prst="rect">
            <a:avLst/>
          </a:prstGeom>
        </p:spPr>
      </p:pic>
      <p:sp>
        <p:nvSpPr>
          <p:cNvPr id="6" name="Google Shape;114;p3">
            <a:extLst>
              <a:ext uri="{FF2B5EF4-FFF2-40B4-BE49-F238E27FC236}">
                <a16:creationId xmlns:a16="http://schemas.microsoft.com/office/drawing/2014/main" id="{8D602A1D-11E2-3336-E743-EBD85C70B4DE}"/>
              </a:ext>
            </a:extLst>
          </p:cNvPr>
          <p:cNvSpPr/>
          <p:nvPr/>
        </p:nvSpPr>
        <p:spPr>
          <a:xfrm rot="10800000">
            <a:off x="1111400" y="1348332"/>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21561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FC1362D6-5253-94F8-F6CE-38FC8E45247F}"/>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3A9B14A7-3B06-32BF-9227-FF59C2553B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57048" y="1274882"/>
            <a:ext cx="7699712" cy="5408983"/>
          </a:xfrm>
          <a:prstGeom prst="rect">
            <a:avLst/>
          </a:prstGeom>
        </p:spPr>
      </p:pic>
      <p:sp>
        <p:nvSpPr>
          <p:cNvPr id="152" name="Google Shape;152;g34519fc2d75_0_8">
            <a:extLst>
              <a:ext uri="{FF2B5EF4-FFF2-40B4-BE49-F238E27FC236}">
                <a16:creationId xmlns:a16="http://schemas.microsoft.com/office/drawing/2014/main" id="{5DFCB0F0-5550-5770-F0FB-1D0D215749A9}"/>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03697329-6720-3D8B-590C-3410C682B0FD}"/>
              </a:ext>
            </a:extLst>
          </p:cNvPr>
          <p:cNvSpPr/>
          <p:nvPr/>
        </p:nvSpPr>
        <p:spPr>
          <a:xfrm rot="10800000">
            <a:off x="1013325" y="1871400"/>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53850D11-4D54-29FF-1EFC-838F5EA24ACC}"/>
              </a:ext>
            </a:extLst>
          </p:cNvPr>
          <p:cNvSpPr txBox="1"/>
          <p:nvPr/>
        </p:nvSpPr>
        <p:spPr>
          <a:xfrm>
            <a:off x="1336525" y="2678131"/>
            <a:ext cx="15163800" cy="57476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s-ES" sz="2500"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Los pilares deben estar integrados, no aislados</a:t>
            </a:r>
          </a:p>
          <a:p>
            <a:pPr marL="63500" marR="0" lvl="0" algn="just" rtl="0">
              <a:lnSpc>
                <a:spcPct val="150000"/>
              </a:lnSpc>
              <a:spcBef>
                <a:spcPts val="1200"/>
              </a:spcBef>
              <a:spcAft>
                <a:spcPts val="0"/>
              </a:spcAft>
              <a:buClr>
                <a:srgbClr val="04A6C2"/>
              </a:buClr>
              <a:buSzPts val="2500"/>
            </a:pPr>
            <a:endParaRPr lang="es-ES" sz="3000" b="1"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El desarrollo sostenible es complejo e implica concesiones</a:t>
            </a:r>
          </a:p>
          <a:p>
            <a:pPr marL="622300" marR="0" lvl="0" indent="-558800" algn="just" rtl="0">
              <a:lnSpc>
                <a:spcPct val="150000"/>
              </a:lnSpc>
              <a:spcBef>
                <a:spcPts val="1200"/>
              </a:spcBef>
              <a:spcAft>
                <a:spcPts val="0"/>
              </a:spcAft>
              <a:buClr>
                <a:srgbClr val="04A6C2"/>
              </a:buClr>
              <a:buSzPts val="2500"/>
              <a:buFont typeface="Noto Sans Symbols"/>
              <a:buChar char="⮚"/>
            </a:pPr>
            <a:endParaRPr lang="es-ES" sz="3000" b="1" noProof="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Retos de las artes escénicas: </a:t>
            </a:r>
            <a:r>
              <a:rPr lang="es-ES" sz="3000" noProof="0" dirty="0">
                <a:solidFill>
                  <a:schemeClr val="dk1"/>
                </a:solidFill>
                <a:latin typeface="Calibri"/>
                <a:ea typeface="Calibri"/>
                <a:cs typeface="Calibri"/>
                <a:sym typeface="Calibri"/>
              </a:rPr>
              <a:t>el impacto social y la precariedad económica suelen pesar más que las prioridades medioambientales a corto plazo</a:t>
            </a:r>
          </a:p>
        </p:txBody>
      </p:sp>
      <p:sp>
        <p:nvSpPr>
          <p:cNvPr id="155" name="Google Shape;155;g34519fc2d75_0_8">
            <a:extLst>
              <a:ext uri="{FF2B5EF4-FFF2-40B4-BE49-F238E27FC236}">
                <a16:creationId xmlns:a16="http://schemas.microsoft.com/office/drawing/2014/main" id="{FA9845C2-5D41-99BE-BB91-D523069DF208}"/>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s-ES" sz="5000" b="1" noProof="0" dirty="0">
                <a:solidFill>
                  <a:schemeClr val="dk1"/>
                </a:solidFill>
                <a:latin typeface="Calibri"/>
                <a:ea typeface="Calibri"/>
                <a:cs typeface="Calibri"/>
                <a:sym typeface="Calibri"/>
              </a:rPr>
              <a:t>Integración de los pilares</a:t>
            </a:r>
          </a:p>
        </p:txBody>
      </p:sp>
      <p:sp>
        <p:nvSpPr>
          <p:cNvPr id="156" name="Google Shape;156;g34519fc2d75_0_8">
            <a:extLst>
              <a:ext uri="{FF2B5EF4-FFF2-40B4-BE49-F238E27FC236}">
                <a16:creationId xmlns:a16="http://schemas.microsoft.com/office/drawing/2014/main" id="{C4151CE7-7762-1285-7C97-BFF5D70497A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6</a:t>
            </a:fld>
            <a:endParaRPr lang="es-ES" noProof="0" dirty="0"/>
          </a:p>
        </p:txBody>
      </p:sp>
    </p:spTree>
    <p:extLst>
      <p:ext uri="{BB962C8B-B14F-4D97-AF65-F5344CB8AC3E}">
        <p14:creationId xmlns:p14="http://schemas.microsoft.com/office/powerpoint/2010/main" val="8924443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DE43B00-9889-BEA3-AAE1-8AC7964BD34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D59603D-E779-1A4C-B9ED-BBBD19D508B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967A8C9A-1C02-C7F2-9C15-C3F5D518D2FA}"/>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60</a:t>
            </a:fld>
            <a:endParaRPr lang="es-ES" noProof="0" dirty="0"/>
          </a:p>
        </p:txBody>
      </p:sp>
      <p:sp>
        <p:nvSpPr>
          <p:cNvPr id="3" name="Google Shape;155;g34519fc2d75_0_8">
            <a:extLst>
              <a:ext uri="{FF2B5EF4-FFF2-40B4-BE49-F238E27FC236}">
                <a16:creationId xmlns:a16="http://schemas.microsoft.com/office/drawing/2014/main" id="{B1DE85DD-049F-339A-2568-9075430E9594}"/>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Elaboración de un plan ESG</a:t>
            </a:r>
          </a:p>
        </p:txBody>
      </p:sp>
      <p:sp>
        <p:nvSpPr>
          <p:cNvPr id="4" name="Google Shape;154;g34519fc2d75_0_8">
            <a:extLst>
              <a:ext uri="{FF2B5EF4-FFF2-40B4-BE49-F238E27FC236}">
                <a16:creationId xmlns:a16="http://schemas.microsoft.com/office/drawing/2014/main" id="{8EA0A10E-A380-2B11-E69D-DAD2333924A1}"/>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Hoja de ruta que define la estrategia de sostenibilidad</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Medioambiental: </a:t>
            </a:r>
            <a:r>
              <a:rPr lang="es-ES" sz="3000" noProof="0" dirty="0">
                <a:solidFill>
                  <a:schemeClr val="dk1"/>
                </a:solidFill>
                <a:latin typeface="30"/>
                <a:ea typeface="Calibri"/>
                <a:cs typeface="Calibri"/>
                <a:sym typeface="Calibri"/>
              </a:rPr>
              <a:t>materiales sostenibles, eficiencia energética, gestión de residuos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Social: </a:t>
            </a:r>
            <a:r>
              <a:rPr lang="es-ES" sz="3000" noProof="0" dirty="0">
                <a:solidFill>
                  <a:schemeClr val="dk1"/>
                </a:solidFill>
                <a:latin typeface="30"/>
                <a:ea typeface="Calibri"/>
                <a:cs typeface="Calibri"/>
                <a:sym typeface="Calibri"/>
              </a:rPr>
              <a:t>inclusión, diversidad, bienestar del equipo</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Gobernanza: </a:t>
            </a:r>
            <a:r>
              <a:rPr lang="es-ES" sz="3000" noProof="0" dirty="0">
                <a:solidFill>
                  <a:schemeClr val="dk1"/>
                </a:solidFill>
                <a:latin typeface="30"/>
                <a:ea typeface="Calibri"/>
                <a:cs typeface="Calibri"/>
                <a:sym typeface="Calibri"/>
              </a:rPr>
              <a:t>prácticas transparentes y éticas</a:t>
            </a:r>
          </a:p>
        </p:txBody>
      </p:sp>
      <p:pic>
        <p:nvPicPr>
          <p:cNvPr id="6" name="Imagen 1" descr="Gráfico&#10;&#10;El contenido generado por IA puede ser incorrecto.">
            <a:extLst>
              <a:ext uri="{FF2B5EF4-FFF2-40B4-BE49-F238E27FC236}">
                <a16:creationId xmlns:a16="http://schemas.microsoft.com/office/drawing/2014/main" id="{0879758D-F5A7-51EF-5F1E-BB1D638DE37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61966" y="5143500"/>
            <a:ext cx="8126034" cy="4742169"/>
          </a:xfrm>
          <a:prstGeom prst="rect">
            <a:avLst/>
          </a:prstGeom>
        </p:spPr>
      </p:pic>
      <p:sp>
        <p:nvSpPr>
          <p:cNvPr id="2" name="Google Shape;114;p3">
            <a:extLst>
              <a:ext uri="{FF2B5EF4-FFF2-40B4-BE49-F238E27FC236}">
                <a16:creationId xmlns:a16="http://schemas.microsoft.com/office/drawing/2014/main" id="{1EB79BEA-89D6-0107-7C90-0C6EC3B9D41B}"/>
              </a:ext>
            </a:extLst>
          </p:cNvPr>
          <p:cNvSpPr/>
          <p:nvPr/>
        </p:nvSpPr>
        <p:spPr>
          <a:xfrm rot="10800000">
            <a:off x="1111400" y="1348332"/>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160240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135AD81-DBEC-B109-4A93-580FABE4D996}"/>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E1AD261D-B264-C13F-753E-BDBECE3519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78707" y="5651120"/>
            <a:ext cx="7214017" cy="4303473"/>
          </a:xfrm>
          <a:prstGeom prst="rect">
            <a:avLst/>
          </a:prstGeom>
        </p:spPr>
      </p:pic>
      <p:sp>
        <p:nvSpPr>
          <p:cNvPr id="142" name="Google Shape;142;g34519fc2d75_0_0">
            <a:extLst>
              <a:ext uri="{FF2B5EF4-FFF2-40B4-BE49-F238E27FC236}">
                <a16:creationId xmlns:a16="http://schemas.microsoft.com/office/drawing/2014/main" id="{10C471E3-64F7-8DFC-1D32-159D5F5FF66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7D5942D-3EF1-5E64-2EE1-238F7AB3485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61</a:t>
            </a:fld>
            <a:endParaRPr lang="es-ES" noProof="0" dirty="0"/>
          </a:p>
        </p:txBody>
      </p:sp>
      <p:sp>
        <p:nvSpPr>
          <p:cNvPr id="3" name="Google Shape;155;g34519fc2d75_0_8">
            <a:extLst>
              <a:ext uri="{FF2B5EF4-FFF2-40B4-BE49-F238E27FC236}">
                <a16:creationId xmlns:a16="http://schemas.microsoft.com/office/drawing/2014/main" id="{8DC4F8D0-6932-5F81-9F8A-41FFEEC185F1}"/>
              </a:ext>
            </a:extLst>
          </p:cNvPr>
          <p:cNvSpPr txBox="1"/>
          <p:nvPr/>
        </p:nvSpPr>
        <p:spPr>
          <a:xfrm>
            <a:off x="9144000" y="1222943"/>
            <a:ext cx="716385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Objetivo de un plan ESG</a:t>
            </a:r>
          </a:p>
        </p:txBody>
      </p:sp>
      <p:sp>
        <p:nvSpPr>
          <p:cNvPr id="5" name="Google Shape;143;g34519fc2d75_0_0">
            <a:extLst>
              <a:ext uri="{FF2B5EF4-FFF2-40B4-BE49-F238E27FC236}">
                <a16:creationId xmlns:a16="http://schemas.microsoft.com/office/drawing/2014/main" id="{85994444-85BB-ED6E-3449-77CF2EFF12F5}"/>
              </a:ext>
            </a:extLst>
          </p:cNvPr>
          <p:cNvSpPr/>
          <p:nvPr/>
        </p:nvSpPr>
        <p:spPr>
          <a:xfrm rot="10800000">
            <a:off x="15798050" y="851890"/>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06ED1730-158E-9C73-36C5-578EC931CDDE}"/>
              </a:ext>
            </a:extLst>
          </p:cNvPr>
          <p:cNvSpPr txBox="1"/>
          <p:nvPr/>
        </p:nvSpPr>
        <p:spPr>
          <a:xfrm>
            <a:off x="1336525" y="2678131"/>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Integrar la sostenibilidad en la planificación estratégica</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Cumplir con las expectativas de los financiadores, el público y las partes interesadas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Identificar riesgos y oportunidades no financieros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Alinearse con los Objetivos de Desarrollo Sostenible (ODS)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Fortalecer la reputación y la competitividad</a:t>
            </a:r>
          </a:p>
        </p:txBody>
      </p:sp>
    </p:spTree>
    <p:extLst>
      <p:ext uri="{BB962C8B-B14F-4D97-AF65-F5344CB8AC3E}">
        <p14:creationId xmlns:p14="http://schemas.microsoft.com/office/powerpoint/2010/main" val="417068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702F18A-4702-48D9-152E-6E889F1B7927}"/>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10F4D1E0-0373-C80C-D447-3DB6949001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20670" y="3035235"/>
            <a:ext cx="10616642" cy="6195631"/>
          </a:xfrm>
          <a:prstGeom prst="rect">
            <a:avLst/>
          </a:prstGeom>
        </p:spPr>
      </p:pic>
      <p:sp>
        <p:nvSpPr>
          <p:cNvPr id="142" name="Google Shape;142;g34519fc2d75_0_0">
            <a:extLst>
              <a:ext uri="{FF2B5EF4-FFF2-40B4-BE49-F238E27FC236}">
                <a16:creationId xmlns:a16="http://schemas.microsoft.com/office/drawing/2014/main" id="{D4596B61-566B-ABBC-3732-DA8BD09126AE}"/>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AD9E354-EDBA-BB09-BFA3-E4EE16513D1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62</a:t>
            </a:fld>
            <a:endParaRPr lang="es-ES" noProof="0" dirty="0"/>
          </a:p>
        </p:txBody>
      </p:sp>
      <p:sp>
        <p:nvSpPr>
          <p:cNvPr id="3" name="Google Shape;155;g34519fc2d75_0_8">
            <a:extLst>
              <a:ext uri="{FF2B5EF4-FFF2-40B4-BE49-F238E27FC236}">
                <a16:creationId xmlns:a16="http://schemas.microsoft.com/office/drawing/2014/main" id="{5BA63ADF-B7C7-3CBE-A425-45E827797465}"/>
              </a:ext>
            </a:extLst>
          </p:cNvPr>
          <p:cNvSpPr txBox="1"/>
          <p:nvPr/>
        </p:nvSpPr>
        <p:spPr>
          <a:xfrm>
            <a:off x="6882350" y="1292191"/>
            <a:ext cx="923395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Fases del desarrollo del plan ESG</a:t>
            </a:r>
          </a:p>
        </p:txBody>
      </p:sp>
      <p:sp>
        <p:nvSpPr>
          <p:cNvPr id="5" name="Google Shape;143;g34519fc2d75_0_0">
            <a:extLst>
              <a:ext uri="{FF2B5EF4-FFF2-40B4-BE49-F238E27FC236}">
                <a16:creationId xmlns:a16="http://schemas.microsoft.com/office/drawing/2014/main" id="{7047BC84-8B51-CFB1-615A-96B891C3EFCA}"/>
              </a:ext>
            </a:extLst>
          </p:cNvPr>
          <p:cNvSpPr/>
          <p:nvPr/>
        </p:nvSpPr>
        <p:spPr>
          <a:xfrm rot="10800000">
            <a:off x="15798050" y="920377"/>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0BAF79C4-69AA-0354-3EBF-B389A6F99D61}"/>
              </a:ext>
            </a:extLst>
          </p:cNvPr>
          <p:cNvSpPr txBox="1"/>
          <p:nvPr/>
        </p:nvSpPr>
        <p:spPr>
          <a:xfrm>
            <a:off x="1562100" y="3743390"/>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Fase 0</a:t>
            </a:r>
            <a:r>
              <a:rPr lang="es-ES" sz="3000" noProof="0" dirty="0">
                <a:solidFill>
                  <a:schemeClr val="dk1"/>
                </a:solidFill>
                <a:latin typeface="30"/>
                <a:ea typeface="Calibri"/>
                <a:cs typeface="Calibri"/>
                <a:sym typeface="Calibri"/>
              </a:rPr>
              <a:t>: Concienciación</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Fase 1</a:t>
            </a:r>
            <a:r>
              <a:rPr lang="es-ES" sz="3000" noProof="0" dirty="0">
                <a:solidFill>
                  <a:schemeClr val="dk1"/>
                </a:solidFill>
                <a:latin typeface="30"/>
                <a:ea typeface="Calibri"/>
                <a:cs typeface="Calibri"/>
                <a:sym typeface="Calibri"/>
              </a:rPr>
              <a:t>: Diagnóstico</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Fase 2</a:t>
            </a:r>
            <a:r>
              <a:rPr lang="es-ES" sz="3000" noProof="0" dirty="0">
                <a:solidFill>
                  <a:schemeClr val="dk1"/>
                </a:solidFill>
                <a:latin typeface="30"/>
                <a:ea typeface="Calibri"/>
                <a:cs typeface="Calibri"/>
                <a:sym typeface="Calibri"/>
              </a:rPr>
              <a:t>: Planificación</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Fase 3</a:t>
            </a:r>
            <a:r>
              <a:rPr lang="es-ES" sz="3000" noProof="0" dirty="0">
                <a:solidFill>
                  <a:schemeClr val="dk1"/>
                </a:solidFill>
                <a:latin typeface="30"/>
                <a:ea typeface="Calibri"/>
                <a:cs typeface="Calibri"/>
                <a:sym typeface="Calibri"/>
              </a:rPr>
              <a:t>: Implementación</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Fase 4</a:t>
            </a:r>
            <a:r>
              <a:rPr lang="es-ES" sz="3000" noProof="0" dirty="0">
                <a:solidFill>
                  <a:schemeClr val="dk1"/>
                </a:solidFill>
                <a:latin typeface="30"/>
                <a:ea typeface="Calibri"/>
                <a:cs typeface="Calibri"/>
                <a:sym typeface="Calibri"/>
              </a:rPr>
              <a:t>: Comunicación</a:t>
            </a:r>
          </a:p>
        </p:txBody>
      </p:sp>
    </p:spTree>
    <p:extLst>
      <p:ext uri="{BB962C8B-B14F-4D97-AF65-F5344CB8AC3E}">
        <p14:creationId xmlns:p14="http://schemas.microsoft.com/office/powerpoint/2010/main" val="254027078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AC23CCA-1C0D-FD2C-54EA-99A10F73A361}"/>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3C587CDB-2C28-6478-D365-7659D3CC9A7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8927" y="5545397"/>
            <a:ext cx="7559073" cy="4411303"/>
          </a:xfrm>
          <a:prstGeom prst="rect">
            <a:avLst/>
          </a:prstGeom>
        </p:spPr>
      </p:pic>
      <p:sp>
        <p:nvSpPr>
          <p:cNvPr id="142" name="Google Shape;142;g34519fc2d75_0_0">
            <a:extLst>
              <a:ext uri="{FF2B5EF4-FFF2-40B4-BE49-F238E27FC236}">
                <a16:creationId xmlns:a16="http://schemas.microsoft.com/office/drawing/2014/main" id="{9CED3813-1813-91FF-EDCF-AB51FE20DEC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6BC1022-46F7-0BF4-9287-2F16A86DF01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63</a:t>
            </a:fld>
            <a:endParaRPr lang="es-ES" noProof="0" dirty="0"/>
          </a:p>
        </p:txBody>
      </p:sp>
      <p:sp>
        <p:nvSpPr>
          <p:cNvPr id="3" name="Google Shape;155;g34519fc2d75_0_8">
            <a:extLst>
              <a:ext uri="{FF2B5EF4-FFF2-40B4-BE49-F238E27FC236}">
                <a16:creationId xmlns:a16="http://schemas.microsoft.com/office/drawing/2014/main" id="{322B5EC1-9075-F013-F041-43B7FEFD23D5}"/>
              </a:ext>
            </a:extLst>
          </p:cNvPr>
          <p:cNvSpPr txBox="1"/>
          <p:nvPr/>
        </p:nvSpPr>
        <p:spPr>
          <a:xfrm>
            <a:off x="2348450" y="1425356"/>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Informes de sostenibilidad</a:t>
            </a:r>
          </a:p>
        </p:txBody>
      </p:sp>
      <p:sp>
        <p:nvSpPr>
          <p:cNvPr id="4" name="Google Shape;154;g34519fc2d75_0_8">
            <a:extLst>
              <a:ext uri="{FF2B5EF4-FFF2-40B4-BE49-F238E27FC236}">
                <a16:creationId xmlns:a16="http://schemas.microsoft.com/office/drawing/2014/main" id="{D7BDABCE-E978-DCF0-25DE-AB855F17D25C}"/>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Documento estructurado que presenta los impactos ESG</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Va más allá de los datos financieros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Abarca energía, diversidad, residuos, compromiso con la comunidad</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Fomenta la transparencia y refuerza la cultura</a:t>
            </a:r>
          </a:p>
        </p:txBody>
      </p:sp>
      <p:sp>
        <p:nvSpPr>
          <p:cNvPr id="2" name="Google Shape;114;p3">
            <a:extLst>
              <a:ext uri="{FF2B5EF4-FFF2-40B4-BE49-F238E27FC236}">
                <a16:creationId xmlns:a16="http://schemas.microsoft.com/office/drawing/2014/main" id="{4202CB68-8A84-7254-2025-1ACA3B40ABB2}"/>
              </a:ext>
            </a:extLst>
          </p:cNvPr>
          <p:cNvSpPr/>
          <p:nvPr/>
        </p:nvSpPr>
        <p:spPr>
          <a:xfrm rot="10800000">
            <a:off x="1111400" y="1348332"/>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8264883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4F6C0B3-AC5E-5296-3B8F-F074F209C464}"/>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23CC572E-0BE6-67AB-6F6F-A3C813B972F6}"/>
              </a:ext>
            </a:extLst>
          </p:cNvPr>
          <p:cNvSpPr/>
          <p:nvPr/>
        </p:nvSpPr>
        <p:spPr>
          <a:xfrm rot="10800000" flipH="1">
            <a:off x="-356059"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79E4BE2A-0503-5912-A1CA-C3885D8B2FC9}"/>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64</a:t>
            </a:fld>
            <a:endParaRPr lang="es-ES" noProof="0" dirty="0"/>
          </a:p>
        </p:txBody>
      </p:sp>
      <p:sp>
        <p:nvSpPr>
          <p:cNvPr id="3" name="Google Shape;155;g34519fc2d75_0_8">
            <a:extLst>
              <a:ext uri="{FF2B5EF4-FFF2-40B4-BE49-F238E27FC236}">
                <a16:creationId xmlns:a16="http://schemas.microsoft.com/office/drawing/2014/main" id="{8E722185-27AF-668D-690A-DCEAF719C12D}"/>
              </a:ext>
            </a:extLst>
          </p:cNvPr>
          <p:cNvSpPr txBox="1"/>
          <p:nvPr/>
        </p:nvSpPr>
        <p:spPr>
          <a:xfrm>
            <a:off x="4879743" y="1411640"/>
            <a:ext cx="1162155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Estándares de reporte de sostenibilidad</a:t>
            </a:r>
          </a:p>
        </p:txBody>
      </p:sp>
      <p:sp>
        <p:nvSpPr>
          <p:cNvPr id="5" name="Google Shape;143;g34519fc2d75_0_0">
            <a:extLst>
              <a:ext uri="{FF2B5EF4-FFF2-40B4-BE49-F238E27FC236}">
                <a16:creationId xmlns:a16="http://schemas.microsoft.com/office/drawing/2014/main" id="{DF7FBA73-54BD-A18A-29F3-C255179D904F}"/>
              </a:ext>
            </a:extLst>
          </p:cNvPr>
          <p:cNvSpPr/>
          <p:nvPr/>
        </p:nvSpPr>
        <p:spPr>
          <a:xfrm rot="10800000">
            <a:off x="15810212" y="914032"/>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3D9DDE35-5606-01D7-57B4-94965BE4EA3D}"/>
              </a:ext>
            </a:extLst>
          </p:cNvPr>
          <p:cNvSpPr txBox="1"/>
          <p:nvPr/>
        </p:nvSpPr>
        <p:spPr>
          <a:xfrm>
            <a:off x="1471912" y="3058334"/>
            <a:ext cx="14491988" cy="4170332"/>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30"/>
                <a:ea typeface="Calibri"/>
                <a:cs typeface="Calibri"/>
                <a:sym typeface="Calibri"/>
              </a:rPr>
              <a:t>Definen los impactos que se deben medir, cómo se deben recopilación </a:t>
            </a:r>
            <a:r>
              <a:rPr lang="es-ES" sz="3000" dirty="0">
                <a:solidFill>
                  <a:schemeClr val="dk1"/>
                </a:solidFill>
                <a:latin typeface="30"/>
                <a:ea typeface="Calibri"/>
                <a:cs typeface="Calibri"/>
                <a:sym typeface="Calibri"/>
              </a:rPr>
              <a:t>los </a:t>
            </a:r>
            <a:r>
              <a:rPr lang="es-ES" sz="3000" noProof="0" dirty="0">
                <a:solidFill>
                  <a:schemeClr val="dk1"/>
                </a:solidFill>
                <a:latin typeface="30"/>
                <a:ea typeface="Calibri"/>
                <a:cs typeface="Calibri"/>
                <a:sym typeface="Calibri"/>
              </a:rPr>
              <a:t>datos</a:t>
            </a:r>
            <a:r>
              <a:rPr lang="es-ES" sz="3000" dirty="0">
                <a:solidFill>
                  <a:schemeClr val="dk1"/>
                </a:solidFill>
                <a:latin typeface="30"/>
                <a:ea typeface="Calibri"/>
                <a:cs typeface="Calibri"/>
                <a:sym typeface="Calibri"/>
              </a:rPr>
              <a:t> y como se debe</a:t>
            </a:r>
            <a:r>
              <a:rPr lang="es-ES" sz="3000" noProof="0" dirty="0">
                <a:solidFill>
                  <a:schemeClr val="dk1"/>
                </a:solidFill>
                <a:latin typeface="30"/>
                <a:ea typeface="Calibri"/>
                <a:cs typeface="Calibri"/>
                <a:sym typeface="Calibri"/>
              </a:rPr>
              <a:t> comunicar</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GRI</a:t>
            </a:r>
            <a:r>
              <a:rPr lang="es-ES" sz="3000" noProof="0" dirty="0">
                <a:solidFill>
                  <a:schemeClr val="dk1"/>
                </a:solidFill>
                <a:latin typeface="30"/>
                <a:ea typeface="Calibri"/>
                <a:cs typeface="Calibri"/>
                <a:sym typeface="Calibri"/>
              </a:rPr>
              <a:t>: ampliamente utilizado, adaptable al sector cultural</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EU CSRD</a:t>
            </a:r>
            <a:r>
              <a:rPr lang="es-ES" sz="3000" noProof="0" dirty="0">
                <a:solidFill>
                  <a:schemeClr val="dk1"/>
                </a:solidFill>
                <a:latin typeface="30"/>
                <a:ea typeface="Calibri"/>
                <a:cs typeface="Calibri"/>
                <a:sym typeface="Calibri"/>
              </a:rPr>
              <a:t>: ámbito más amplio, normas obligatorias (ESRS), doble materialidad</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noProof="0" dirty="0">
                <a:solidFill>
                  <a:schemeClr val="dk1"/>
                </a:solidFill>
                <a:latin typeface="30"/>
                <a:ea typeface="Calibri"/>
                <a:cs typeface="Calibri"/>
                <a:sym typeface="Calibri"/>
              </a:rPr>
              <a:t>Ayuda a acceder a financiación, asociaciones y credibilidad</a:t>
            </a:r>
          </a:p>
        </p:txBody>
      </p:sp>
    </p:spTree>
    <p:extLst>
      <p:ext uri="{BB962C8B-B14F-4D97-AF65-F5344CB8AC3E}">
        <p14:creationId xmlns:p14="http://schemas.microsoft.com/office/powerpoint/2010/main" val="23116231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5BF14-68D6-D7D0-F9B8-E8BC3E35CD0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534AEC3-C1B4-83F6-12CF-5DC9D8CA8C8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DD321C04-760F-1802-BBDE-744CF6FCDEF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AF1ED66B-BD31-BD57-B868-00E28309306B}"/>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6000" b="1" i="0" u="none" strike="noStrike" kern="1200" cap="none" spc="0" normalizeH="0" baseline="0" noProof="0" dirty="0">
                <a:ln>
                  <a:noFill/>
                </a:ln>
                <a:solidFill>
                  <a:srgbClr val="3F6031"/>
                </a:solidFill>
                <a:effectLst/>
                <a:uLnTx/>
                <a:uFillTx/>
                <a:latin typeface="Calibri"/>
                <a:ea typeface="+mn-ea"/>
                <a:cs typeface="+mn-cs"/>
              </a:rPr>
              <a:t>Actividad C3.A3</a:t>
            </a:r>
            <a:endParaRPr kumimoji="0" lang="es-ES"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F64C8C0-7391-2FDE-2866-C6906AF8BCAB}"/>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s-ES" sz="4500" b="1" kern="1200" noProof="0" dirty="0">
                <a:solidFill>
                  <a:srgbClr val="569938"/>
                </a:solidFill>
                <a:latin typeface="Calibri" panose="020F0502020204030204" pitchFamily="34" charset="0"/>
                <a:cs typeface="+mn-cs"/>
              </a:rPr>
              <a:t>Apoyo a un teatro para elaborar su plan ESG</a:t>
            </a:r>
          </a:p>
        </p:txBody>
      </p:sp>
      <p:sp>
        <p:nvSpPr>
          <p:cNvPr id="8" name="TextBox 7">
            <a:extLst>
              <a:ext uri="{FF2B5EF4-FFF2-40B4-BE49-F238E27FC236}">
                <a16:creationId xmlns:a16="http://schemas.microsoft.com/office/drawing/2014/main" id="{B0E40114-0D66-B21C-9735-901609A191FE}"/>
              </a:ext>
            </a:extLst>
          </p:cNvPr>
          <p:cNvSpPr txBox="1"/>
          <p:nvPr/>
        </p:nvSpPr>
        <p:spPr>
          <a:xfrm>
            <a:off x="2939143" y="4911804"/>
            <a:ext cx="13193486" cy="2508379"/>
          </a:xfrm>
          <a:prstGeom prst="rect">
            <a:avLst/>
          </a:prstGeom>
          <a:noFill/>
        </p:spPr>
        <p:txBody>
          <a:bodyPr wrap="square">
            <a:spAutoFit/>
          </a:bodyPr>
          <a:lstStyle/>
          <a:p>
            <a:pPr marL="457200" indent="-457200">
              <a:spcBef>
                <a:spcPts val="600"/>
              </a:spcBef>
              <a:spcAft>
                <a:spcPts val="600"/>
              </a:spcAft>
              <a:buFont typeface="Arial" panose="020B0604020202020204" pitchFamily="34" charset="0"/>
              <a:buChar char="•"/>
            </a:pPr>
            <a:r>
              <a:rPr lang="es-ES" sz="3200" noProof="0" dirty="0">
                <a:latin typeface="Calibri" panose="020F0502020204030204" pitchFamily="34" charset="0"/>
                <a:ea typeface="Calibri" panose="020F0502020204030204" pitchFamily="34" charset="0"/>
                <a:cs typeface="Times New Roman" panose="02020603050405020304" pitchFamily="18" charset="0"/>
              </a:rPr>
              <a:t>¿Qué fase del ESG cree que es la más difícil de implementar para las pequeñas organizaciones de artes escénicas y por qué?</a:t>
            </a:r>
          </a:p>
          <a:p>
            <a:pPr marL="457200" indent="-457200">
              <a:spcBef>
                <a:spcPts val="600"/>
              </a:spcBef>
              <a:spcAft>
                <a:spcPts val="600"/>
              </a:spcAft>
              <a:buFont typeface="Arial" panose="020B0604020202020204" pitchFamily="34" charset="0"/>
              <a:buChar char="•"/>
            </a:pPr>
            <a:r>
              <a:rPr lang="es-ES" sz="3200" noProof="0" dirty="0">
                <a:latin typeface="Calibri" panose="020F0502020204030204" pitchFamily="34" charset="0"/>
                <a:ea typeface="Calibri" panose="020F0502020204030204" pitchFamily="34" charset="0"/>
                <a:cs typeface="Times New Roman" panose="02020603050405020304" pitchFamily="18" charset="0"/>
              </a:rPr>
              <a:t>¿Cómo pueden los formadores ayudar a las organizaciones a equilibrar la creatividad con el enfoque estructurado que requiere la planificación ESG? </a:t>
            </a:r>
          </a:p>
          <a:p>
            <a:endParaRPr lang="es-ES" noProof="0" dirty="0"/>
          </a:p>
        </p:txBody>
      </p:sp>
    </p:spTree>
    <p:extLst>
      <p:ext uri="{BB962C8B-B14F-4D97-AF65-F5344CB8AC3E}">
        <p14:creationId xmlns:p14="http://schemas.microsoft.com/office/powerpoint/2010/main" val="306672901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EE2FE56-6A67-920C-A5D3-217A64CC48C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DB10AE1-2DCB-05D5-88E1-EFE154831180}"/>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6498500A-E642-0573-2419-29738E2489C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66</a:t>
            </a:fld>
            <a:endParaRPr lang="es-ES" noProof="0" dirty="0"/>
          </a:p>
        </p:txBody>
      </p:sp>
      <p:sp>
        <p:nvSpPr>
          <p:cNvPr id="3" name="Google Shape;155;g34519fc2d75_0_8">
            <a:extLst>
              <a:ext uri="{FF2B5EF4-FFF2-40B4-BE49-F238E27FC236}">
                <a16:creationId xmlns:a16="http://schemas.microsoft.com/office/drawing/2014/main" id="{007B4BAA-C296-252F-CEFC-126714BC154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5000" b="1" noProof="0" dirty="0">
                <a:solidFill>
                  <a:schemeClr val="tx1"/>
                </a:solidFill>
                <a:latin typeface="Calibri"/>
                <a:ea typeface="Calibri"/>
                <a:cs typeface="Calibri"/>
                <a:sym typeface="Calibri"/>
              </a:rPr>
              <a:t>Evitar el </a:t>
            </a:r>
            <a:r>
              <a:rPr lang="es-ES" sz="5000" b="1" noProof="0" dirty="0" err="1">
                <a:solidFill>
                  <a:schemeClr val="tx1"/>
                </a:solidFill>
                <a:latin typeface="Calibri"/>
                <a:ea typeface="Calibri"/>
                <a:cs typeface="Calibri"/>
                <a:sym typeface="Calibri"/>
              </a:rPr>
              <a:t>greenwashing</a:t>
            </a:r>
            <a:endParaRPr lang="es-ES" sz="5000" b="1" noProof="0" dirty="0">
              <a:solidFill>
                <a:schemeClr val="tx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5B4AB0FF-8AF0-D317-B4FA-A5D708008DF4}"/>
              </a:ext>
            </a:extLst>
          </p:cNvPr>
          <p:cNvSpPr txBox="1"/>
          <p:nvPr/>
        </p:nvSpPr>
        <p:spPr>
          <a:xfrm>
            <a:off x="1285725" y="3404582"/>
            <a:ext cx="15163800" cy="3477835"/>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30"/>
                <a:ea typeface="Calibri"/>
                <a:cs typeface="Calibri"/>
                <a:sym typeface="Calibri"/>
              </a:rPr>
              <a:t>Definición de </a:t>
            </a:r>
            <a:r>
              <a:rPr lang="es-ES" sz="3000" b="1" noProof="0" dirty="0" err="1">
                <a:solidFill>
                  <a:schemeClr val="dk1"/>
                </a:solidFill>
                <a:latin typeface="30"/>
                <a:ea typeface="Calibri"/>
                <a:cs typeface="Calibri"/>
                <a:sym typeface="Calibri"/>
              </a:rPr>
              <a:t>Greenwashing</a:t>
            </a:r>
            <a:r>
              <a:rPr lang="es-ES" sz="3000" b="1" dirty="0">
                <a:solidFill>
                  <a:schemeClr val="dk1"/>
                </a:solidFill>
                <a:latin typeface="30"/>
                <a:ea typeface="Calibri"/>
                <a:cs typeface="Calibri"/>
                <a:sym typeface="Calibri"/>
              </a:rPr>
              <a:t>:</a:t>
            </a:r>
            <a:r>
              <a:rPr lang="es-ES" sz="3000" noProof="0" dirty="0">
                <a:solidFill>
                  <a:schemeClr val="dk1"/>
                </a:solidFill>
                <a:latin typeface="30"/>
                <a:ea typeface="Calibri"/>
                <a:cs typeface="Calibri"/>
                <a:sym typeface="Calibri"/>
              </a:rPr>
              <a:t> afirmaciones engañosas sobre sostenibilidad</a:t>
            </a:r>
            <a:endParaRPr lang="es-ES" sz="3000" noProof="0" dirty="0">
              <a:solidFill>
                <a:schemeClr val="dk1"/>
              </a:solidFill>
              <a:latin typeface="30"/>
              <a:ea typeface="Calibri"/>
              <a:cs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Riesgos</a:t>
            </a:r>
            <a:r>
              <a:rPr lang="es-ES" sz="3000" noProof="0" dirty="0">
                <a:solidFill>
                  <a:schemeClr val="dk1"/>
                </a:solidFill>
                <a:latin typeface="30"/>
                <a:ea typeface="Calibri"/>
                <a:cs typeface="Calibri"/>
                <a:sym typeface="Calibri"/>
              </a:rPr>
              <a:t>: pérdida de confianza, financiación y reputación</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Propuesta </a:t>
            </a:r>
            <a:r>
              <a:rPr lang="es-ES" sz="3000" noProof="0" dirty="0">
                <a:solidFill>
                  <a:schemeClr val="dk1"/>
                </a:solidFill>
                <a:latin typeface="30"/>
                <a:ea typeface="Calibri"/>
                <a:cs typeface="Calibri"/>
                <a:sym typeface="Calibri"/>
              </a:rPr>
              <a:t>de </a:t>
            </a:r>
            <a:r>
              <a:rPr lang="es-ES" sz="3000" b="1" noProof="0" dirty="0">
                <a:solidFill>
                  <a:schemeClr val="dk1"/>
                </a:solidFill>
                <a:latin typeface="30"/>
                <a:ea typeface="Calibri"/>
                <a:cs typeface="Calibri"/>
                <a:sym typeface="Calibri"/>
              </a:rPr>
              <a:t>Directiva de la UE sobre declaraciones ecológicas</a:t>
            </a:r>
            <a:r>
              <a:rPr lang="es-ES" sz="3000" noProof="0" dirty="0">
                <a:solidFill>
                  <a:schemeClr val="dk1"/>
                </a:solidFill>
                <a:latin typeface="30"/>
                <a:ea typeface="Calibri"/>
                <a:cs typeface="Calibri"/>
                <a:sym typeface="Calibri"/>
              </a:rPr>
              <a:t>: exige pruebas verificables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30"/>
                <a:ea typeface="Calibri"/>
                <a:cs typeface="Calibri"/>
                <a:sym typeface="Calibri"/>
              </a:rPr>
              <a:t>Buenas prácticas: </a:t>
            </a:r>
            <a:r>
              <a:rPr lang="es-ES" sz="3000" noProof="0" dirty="0">
                <a:solidFill>
                  <a:schemeClr val="dk1"/>
                </a:solidFill>
                <a:latin typeface="30"/>
                <a:ea typeface="Calibri"/>
                <a:cs typeface="Calibri"/>
                <a:sym typeface="Calibri"/>
              </a:rPr>
              <a:t>ser específico, utilizar datos, vincularse a marcos reconocidos</a:t>
            </a:r>
            <a:endParaRPr lang="es-ES" sz="3000" noProof="0" dirty="0">
              <a:solidFill>
                <a:schemeClr val="dk1"/>
              </a:solidFill>
              <a:latin typeface="30"/>
              <a:ea typeface="Calibri"/>
              <a:cs typeface="Calibri"/>
            </a:endParaRPr>
          </a:p>
        </p:txBody>
      </p:sp>
      <p:sp>
        <p:nvSpPr>
          <p:cNvPr id="2" name="Google Shape;114;p3">
            <a:extLst>
              <a:ext uri="{FF2B5EF4-FFF2-40B4-BE49-F238E27FC236}">
                <a16:creationId xmlns:a16="http://schemas.microsoft.com/office/drawing/2014/main" id="{BCEB3E6A-FD6A-B468-C08D-33887E1550BE}"/>
              </a:ext>
            </a:extLst>
          </p:cNvPr>
          <p:cNvSpPr/>
          <p:nvPr/>
        </p:nvSpPr>
        <p:spPr>
          <a:xfrm rot="10800000">
            <a:off x="1111400" y="1348332"/>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0941200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s-ES"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s-ES"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es-ES" sz="6000" b="1" noProof="0" dirty="0">
                <a:solidFill>
                  <a:srgbClr val="3F6031"/>
                </a:solidFill>
              </a:rPr>
              <a:t>Capítulo 3 Reflexión y conclusiones clave</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4642068"/>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es-ES" sz="3500" b="1" noProof="0" dirty="0"/>
              <a:t>¿Cuáles son las 2 o 3 palabras clave que extraes de este capítulo?</a:t>
            </a:r>
          </a:p>
          <a:p>
            <a:pPr marL="722313" indent="-546100">
              <a:spcBef>
                <a:spcPts val="1200"/>
              </a:spcBef>
              <a:spcAft>
                <a:spcPts val="1200"/>
              </a:spcAft>
              <a:buClr>
                <a:srgbClr val="FF0000"/>
              </a:buClr>
              <a:buFont typeface="Calibri" panose="020F0502020204030204" pitchFamily="34" charset="0"/>
              <a:buChar char="?"/>
            </a:pPr>
            <a:r>
              <a:rPr lang="es-ES" sz="3500" b="1" noProof="0" dirty="0"/>
              <a:t>¿Por qué te llama la atención?</a:t>
            </a:r>
          </a:p>
          <a:p>
            <a:pPr marL="722313" indent="-546100">
              <a:spcBef>
                <a:spcPts val="1200"/>
              </a:spcBef>
              <a:spcAft>
                <a:spcPts val="1200"/>
              </a:spcAft>
              <a:buClr>
                <a:srgbClr val="FF0000"/>
              </a:buClr>
              <a:buFont typeface="Calibri" panose="020F0502020204030204" pitchFamily="34" charset="0"/>
              <a:buChar char="?"/>
            </a:pPr>
            <a:r>
              <a:rPr lang="es-ES" sz="3500" b="1" noProof="0" dirty="0"/>
              <a:t>Compártelas con el grupo y escucha para encontrar puntos en común.</a:t>
            </a:r>
          </a:p>
        </p:txBody>
      </p:sp>
    </p:spTree>
    <p:extLst>
      <p:ext uri="{BB962C8B-B14F-4D97-AF65-F5344CB8AC3E}">
        <p14:creationId xmlns:p14="http://schemas.microsoft.com/office/powerpoint/2010/main" val="212501847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8"/>
          <p:cNvSpPr/>
          <p:nvPr/>
        </p:nvSpPr>
        <p:spPr>
          <a:xfrm rot="10800000">
            <a:off x="0" y="-2260783"/>
            <a:ext cx="18515825" cy="8008094"/>
          </a:xfrm>
          <a:custGeom>
            <a:avLst/>
            <a:gdLst/>
            <a:ahLst/>
            <a:cxnLst/>
            <a:rect l="l" t="t" r="r" b="b"/>
            <a:pathLst>
              <a:path w="18515825" h="8008094" extrusionOk="0">
                <a:moveTo>
                  <a:pt x="0" y="0"/>
                </a:moveTo>
                <a:lnTo>
                  <a:pt x="18515825" y="0"/>
                </a:lnTo>
                <a:lnTo>
                  <a:pt x="18515825" y="8008095"/>
                </a:lnTo>
                <a:lnTo>
                  <a:pt x="0" y="8008095"/>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83" name="Google Shape;483;p18"/>
          <p:cNvSpPr/>
          <p:nvPr/>
        </p:nvSpPr>
        <p:spPr>
          <a:xfrm rot="-9807443" flipH="1">
            <a:off x="2884893" y="-4357319"/>
            <a:ext cx="16531572" cy="7149905"/>
          </a:xfrm>
          <a:custGeom>
            <a:avLst/>
            <a:gdLst/>
            <a:ahLst/>
            <a:cxnLst/>
            <a:rect l="l" t="t" r="r" b="b"/>
            <a:pathLst>
              <a:path w="16531572" h="7149905" extrusionOk="0">
                <a:moveTo>
                  <a:pt x="0" y="7149905"/>
                </a:moveTo>
                <a:lnTo>
                  <a:pt x="16531571" y="7149905"/>
                </a:lnTo>
                <a:lnTo>
                  <a:pt x="16531571" y="0"/>
                </a:lnTo>
                <a:lnTo>
                  <a:pt x="0" y="0"/>
                </a:lnTo>
                <a:lnTo>
                  <a:pt x="0" y="7149905"/>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84" name="Google Shape;484;p18"/>
          <p:cNvSpPr/>
          <p:nvPr/>
        </p:nvSpPr>
        <p:spPr>
          <a:xfrm rot="10800000">
            <a:off x="15687726" y="3362971"/>
            <a:ext cx="1571574" cy="1571574"/>
          </a:xfrm>
          <a:custGeom>
            <a:avLst/>
            <a:gdLst/>
            <a:ahLst/>
            <a:cxnLst/>
            <a:rect l="l" t="t" r="r" b="b"/>
            <a:pathLst>
              <a:path w="1571574" h="1571574" extrusionOk="0">
                <a:moveTo>
                  <a:pt x="0" y="0"/>
                </a:moveTo>
                <a:lnTo>
                  <a:pt x="1571574" y="0"/>
                </a:lnTo>
                <a:lnTo>
                  <a:pt x="1571574" y="1571573"/>
                </a:lnTo>
                <a:lnTo>
                  <a:pt x="0" y="15715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85" name="Google Shape;485;p18"/>
          <p:cNvSpPr/>
          <p:nvPr/>
        </p:nvSpPr>
        <p:spPr>
          <a:xfrm rot="10800000">
            <a:off x="-407121" y="-54287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86" name="Google Shape;486;p18"/>
          <p:cNvSpPr txBox="1"/>
          <p:nvPr/>
        </p:nvSpPr>
        <p:spPr>
          <a:xfrm>
            <a:off x="5598426" y="6282482"/>
            <a:ext cx="7091147" cy="919054"/>
          </a:xfrm>
          <a:prstGeom prst="rect">
            <a:avLst/>
          </a:prstGeom>
          <a:noFill/>
          <a:ln>
            <a:noFill/>
          </a:ln>
        </p:spPr>
        <p:txBody>
          <a:bodyPr spcFirstLastPara="1" wrap="square" lIns="0" tIns="0" rIns="0" bIns="0" anchor="t" anchorCtr="0">
            <a:spAutoFit/>
          </a:bodyPr>
          <a:lstStyle/>
          <a:p>
            <a:pPr marL="0" marR="0" lvl="0" indent="0" algn="ctr" rtl="0">
              <a:lnSpc>
                <a:spcPct val="101004"/>
              </a:lnSpc>
              <a:spcBef>
                <a:spcPts val="0"/>
              </a:spcBef>
              <a:spcAft>
                <a:spcPts val="0"/>
              </a:spcAft>
              <a:buClr>
                <a:srgbClr val="000000"/>
              </a:buClr>
              <a:buSzPts val="6872"/>
              <a:buFont typeface="Arial"/>
              <a:buNone/>
            </a:pPr>
            <a:r>
              <a:rPr lang="es-ES" sz="6872" b="1" i="0" u="none" strike="noStrike" cap="none" noProof="0" dirty="0">
                <a:solidFill>
                  <a:srgbClr val="28853D"/>
                </a:solidFill>
                <a:latin typeface="Calibri"/>
                <a:ea typeface="Calibri"/>
                <a:cs typeface="Calibri"/>
                <a:sym typeface="Calibri"/>
              </a:rPr>
              <a:t>GRACIAS</a:t>
            </a:r>
            <a:endParaRPr lang="es-ES" sz="1400" b="0" i="0" u="none" strike="noStrike" cap="none" noProof="0" dirty="0">
              <a:solidFill>
                <a:srgbClr val="000000"/>
              </a:solidFill>
              <a:latin typeface="Arial"/>
              <a:ea typeface="Arial"/>
              <a:cs typeface="Arial"/>
              <a:sym typeface="Arial"/>
            </a:endParaRPr>
          </a:p>
        </p:txBody>
      </p:sp>
      <p:sp>
        <p:nvSpPr>
          <p:cNvPr id="487" name="Google Shape;487;p18"/>
          <p:cNvSpPr/>
          <p:nvPr/>
        </p:nvSpPr>
        <p:spPr>
          <a:xfrm>
            <a:off x="2354279" y="9075651"/>
            <a:ext cx="4037279" cy="769812"/>
          </a:xfrm>
          <a:custGeom>
            <a:avLst/>
            <a:gdLst/>
            <a:ahLst/>
            <a:cxnLst/>
            <a:rect l="l" t="t" r="r" b="b"/>
            <a:pathLst>
              <a:path w="4037279" h="769812" extrusionOk="0">
                <a:moveTo>
                  <a:pt x="0" y="0"/>
                </a:moveTo>
                <a:lnTo>
                  <a:pt x="4037279" y="0"/>
                </a:lnTo>
                <a:lnTo>
                  <a:pt x="4037279" y="769813"/>
                </a:lnTo>
                <a:lnTo>
                  <a:pt x="0" y="769813"/>
                </a:lnTo>
                <a:lnTo>
                  <a:pt x="0" y="0"/>
                </a:lnTo>
                <a:close/>
              </a:path>
            </a:pathLst>
          </a:custGeom>
          <a:blipFill rotWithShape="1">
            <a:blip r:embed="rId6">
              <a:alphaModFix/>
            </a:blip>
            <a:stretch>
              <a:fillRect t="-4992" b="-499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88" name="Google Shape;488;p18"/>
          <p:cNvSpPr txBox="1"/>
          <p:nvPr/>
        </p:nvSpPr>
        <p:spPr>
          <a:xfrm>
            <a:off x="6391558" y="9050895"/>
            <a:ext cx="9542163" cy="1059547"/>
          </a:xfrm>
          <a:prstGeom prst="rect">
            <a:avLst/>
          </a:prstGeom>
          <a:noFill/>
          <a:ln>
            <a:noFill/>
          </a:ln>
        </p:spPr>
        <p:txBody>
          <a:bodyPr spcFirstLastPara="1" wrap="square" lIns="0" tIns="0" rIns="0" bIns="0" anchor="t" anchorCtr="0">
            <a:spAutoFit/>
          </a:bodyPr>
          <a:lstStyle/>
          <a:p>
            <a:pPr marL="0" marR="0" lvl="0" indent="0" algn="l" rtl="0">
              <a:lnSpc>
                <a:spcPct val="140044"/>
              </a:lnSpc>
              <a:spcBef>
                <a:spcPts val="0"/>
              </a:spcBef>
              <a:spcAft>
                <a:spcPts val="0"/>
              </a:spcAft>
              <a:buClr>
                <a:srgbClr val="000000"/>
              </a:buClr>
              <a:buSzPts val="1341"/>
              <a:buFont typeface="Arial"/>
              <a:buNone/>
            </a:pPr>
            <a:r>
              <a:rPr lang="es-ES" sz="1341" b="0" i="0" u="none" strike="noStrike" cap="none" noProof="0" dirty="0">
                <a:solidFill>
                  <a:srgbClr val="000000"/>
                </a:solidFill>
                <a:latin typeface="Calibri"/>
                <a:ea typeface="Calibri"/>
                <a:cs typeface="Calibri"/>
                <a:sym typeface="Calibri"/>
              </a:rPr>
              <a:t>Financiado por la Unión Europea. Las opiniones y puntos de vista expresados son, sin embargo, exclusivamente los de los autores y no reflejan necesariamente los de la Unión Europea ni los de la Agencia Ejecutiva en el ámbito Educativo, Audiovisual y Cultural (EACEA). Ni la Unión Europea ni la EACEA se hacen responsables de ellos.</a:t>
            </a:r>
            <a:endParaRPr lang="es-ES" sz="1400" b="0" i="0" u="none" strike="noStrike" cap="none" noProof="0" dirty="0">
              <a:solidFill>
                <a:srgbClr val="000000"/>
              </a:solidFill>
              <a:latin typeface="Arial"/>
              <a:ea typeface="Arial"/>
              <a:cs typeface="Arial"/>
              <a:sym typeface="Arial"/>
            </a:endParaRPr>
          </a:p>
          <a:p>
            <a:pPr marL="0" marR="0" lvl="0" indent="0" algn="ctr" rtl="0">
              <a:lnSpc>
                <a:spcPct val="217375"/>
              </a:lnSpc>
              <a:spcBef>
                <a:spcPts val="0"/>
              </a:spcBef>
              <a:spcAft>
                <a:spcPts val="0"/>
              </a:spcAft>
              <a:buClr>
                <a:srgbClr val="000000"/>
              </a:buClr>
              <a:buSzPts val="1341"/>
              <a:buFont typeface="Arial"/>
              <a:buNone/>
            </a:pPr>
            <a:endParaRPr lang="es-ES" sz="1341" b="0" i="0" u="none" strike="noStrike" cap="none" noProof="0" dirty="0">
              <a:solidFill>
                <a:srgbClr val="000000"/>
              </a:solidFill>
              <a:latin typeface="Calibri"/>
              <a:ea typeface="Calibri"/>
              <a:cs typeface="Calibri"/>
              <a:sym typeface="Calibri"/>
            </a:endParaRPr>
          </a:p>
        </p:txBody>
      </p:sp>
      <p:sp>
        <p:nvSpPr>
          <p:cNvPr id="489" name="Google Shape;489;p18"/>
          <p:cNvSpPr txBox="1"/>
          <p:nvPr/>
        </p:nvSpPr>
        <p:spPr>
          <a:xfrm>
            <a:off x="8413788" y="9977216"/>
            <a:ext cx="2412117" cy="237878"/>
          </a:xfrm>
          <a:prstGeom prst="rect">
            <a:avLst/>
          </a:prstGeom>
          <a:noFill/>
          <a:ln>
            <a:noFill/>
          </a:ln>
        </p:spPr>
        <p:txBody>
          <a:bodyPr spcFirstLastPara="1" wrap="square" lIns="0" tIns="0" rIns="0" bIns="0" anchor="t" anchorCtr="0">
            <a:spAutoFit/>
          </a:bodyPr>
          <a:lstStyle/>
          <a:p>
            <a:pPr marL="0" marR="0" lvl="0" indent="0" algn="ctr" rtl="0">
              <a:lnSpc>
                <a:spcPct val="140072"/>
              </a:lnSpc>
              <a:spcBef>
                <a:spcPts val="0"/>
              </a:spcBef>
              <a:spcAft>
                <a:spcPts val="0"/>
              </a:spcAft>
              <a:buClr>
                <a:srgbClr val="000000"/>
              </a:buClr>
              <a:buSzPts val="1385"/>
              <a:buFont typeface="Arial"/>
              <a:buNone/>
            </a:pPr>
            <a:r>
              <a:rPr lang="es-ES" sz="1385" b="0" i="0" u="none" strike="noStrike" cap="none" noProof="0" dirty="0">
                <a:solidFill>
                  <a:srgbClr val="000000"/>
                </a:solidFill>
                <a:latin typeface="Calibri"/>
                <a:ea typeface="Calibri"/>
                <a:cs typeface="Calibri"/>
                <a:sym typeface="Calibri"/>
              </a:rPr>
              <a:t>Número de proyecto: 101139932</a:t>
            </a:r>
            <a:endParaRPr lang="es-ES" sz="1400" b="0" i="0" u="none" strike="noStrike" cap="none" noProof="0" dirty="0">
              <a:solidFill>
                <a:srgbClr val="000000"/>
              </a:solidFill>
              <a:latin typeface="Arial"/>
              <a:ea typeface="Arial"/>
              <a:cs typeface="Arial"/>
              <a:sym typeface="Arial"/>
            </a:endParaRPr>
          </a:p>
        </p:txBody>
      </p:sp>
      <p:grpSp>
        <p:nvGrpSpPr>
          <p:cNvPr id="490" name="Google Shape;490;p18"/>
          <p:cNvGrpSpPr/>
          <p:nvPr/>
        </p:nvGrpSpPr>
        <p:grpSpPr>
          <a:xfrm>
            <a:off x="354602" y="7782108"/>
            <a:ext cx="17578796" cy="712971"/>
            <a:chOff x="0" y="0"/>
            <a:chExt cx="23438395" cy="950628"/>
          </a:xfrm>
        </p:grpSpPr>
        <p:sp>
          <p:nvSpPr>
            <p:cNvPr id="491" name="Google Shape;491;p18"/>
            <p:cNvSpPr/>
            <p:nvPr/>
          </p:nvSpPr>
          <p:spPr>
            <a:xfrm>
              <a:off x="2434279" y="0"/>
              <a:ext cx="1532170" cy="864392"/>
            </a:xfrm>
            <a:custGeom>
              <a:avLst/>
              <a:gdLst/>
              <a:ahLst/>
              <a:cxnLst/>
              <a:rect l="l" t="t" r="r" b="b"/>
              <a:pathLst>
                <a:path w="1532170" h="864392" extrusionOk="0">
                  <a:moveTo>
                    <a:pt x="0" y="0"/>
                  </a:moveTo>
                  <a:lnTo>
                    <a:pt x="1532170" y="0"/>
                  </a:lnTo>
                  <a:lnTo>
                    <a:pt x="1532170" y="864392"/>
                  </a:lnTo>
                  <a:lnTo>
                    <a:pt x="0" y="864392"/>
                  </a:lnTo>
                  <a:lnTo>
                    <a:pt x="0" y="0"/>
                  </a:lnTo>
                  <a:close/>
                </a:path>
              </a:pathLst>
            </a:custGeom>
            <a:blipFill rotWithShape="1">
              <a:blip r:embed="rId7">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92" name="Google Shape;492;p18"/>
            <p:cNvSpPr/>
            <p:nvPr/>
          </p:nvSpPr>
          <p:spPr>
            <a:xfrm>
              <a:off x="6524456"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8">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93" name="Google Shape;493;p18"/>
            <p:cNvSpPr/>
            <p:nvPr/>
          </p:nvSpPr>
          <p:spPr>
            <a:xfrm>
              <a:off x="21059165" y="81568"/>
              <a:ext cx="2379230" cy="826596"/>
            </a:xfrm>
            <a:custGeom>
              <a:avLst/>
              <a:gdLst/>
              <a:ahLst/>
              <a:cxnLst/>
              <a:rect l="l" t="t" r="r" b="b"/>
              <a:pathLst>
                <a:path w="2379230" h="826596" extrusionOk="0">
                  <a:moveTo>
                    <a:pt x="0" y="0"/>
                  </a:moveTo>
                  <a:lnTo>
                    <a:pt x="2379230" y="0"/>
                  </a:lnTo>
                  <a:lnTo>
                    <a:pt x="2379230" y="826596"/>
                  </a:lnTo>
                  <a:lnTo>
                    <a:pt x="0" y="826596"/>
                  </a:lnTo>
                  <a:lnTo>
                    <a:pt x="0" y="0"/>
                  </a:lnTo>
                  <a:close/>
                </a:path>
              </a:pathLst>
            </a:custGeom>
            <a:blipFill rotWithShape="1">
              <a:blip r:embed="rId9">
                <a:alphaModFix/>
              </a:blip>
              <a:stretch>
                <a:fillRect t="-5244" r="-832" b="-12710"/>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94" name="Google Shape;494;p18"/>
            <p:cNvSpPr/>
            <p:nvPr/>
          </p:nvSpPr>
          <p:spPr>
            <a:xfrm>
              <a:off x="8769894" y="81568"/>
              <a:ext cx="2126364" cy="869060"/>
            </a:xfrm>
            <a:custGeom>
              <a:avLst/>
              <a:gdLst/>
              <a:ahLst/>
              <a:cxnLst/>
              <a:rect l="l" t="t" r="r" b="b"/>
              <a:pathLst>
                <a:path w="2126364" h="869060" extrusionOk="0">
                  <a:moveTo>
                    <a:pt x="0" y="0"/>
                  </a:moveTo>
                  <a:lnTo>
                    <a:pt x="2126363" y="0"/>
                  </a:lnTo>
                  <a:lnTo>
                    <a:pt x="2126363" y="869060"/>
                  </a:lnTo>
                  <a:lnTo>
                    <a:pt x="0" y="869060"/>
                  </a:lnTo>
                  <a:lnTo>
                    <a:pt x="0" y="0"/>
                  </a:lnTo>
                  <a:close/>
                </a:path>
              </a:pathLst>
            </a:custGeom>
            <a:blipFill rotWithShape="1">
              <a:blip r:embed="rId10">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95" name="Google Shape;495;p18"/>
            <p:cNvSpPr/>
            <p:nvPr/>
          </p:nvSpPr>
          <p:spPr>
            <a:xfrm>
              <a:off x="4174828"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11">
                <a:alphaModFix/>
              </a:blip>
              <a:stretch>
                <a:fillRect t="-1607" b="-160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96" name="Google Shape;496;p18"/>
            <p:cNvSpPr/>
            <p:nvPr/>
          </p:nvSpPr>
          <p:spPr>
            <a:xfrm>
              <a:off x="11134405" y="81568"/>
              <a:ext cx="2378325" cy="677732"/>
            </a:xfrm>
            <a:custGeom>
              <a:avLst/>
              <a:gdLst/>
              <a:ahLst/>
              <a:cxnLst/>
              <a:rect l="l" t="t" r="r" b="b"/>
              <a:pathLst>
                <a:path w="2378325" h="677732" extrusionOk="0">
                  <a:moveTo>
                    <a:pt x="0" y="0"/>
                  </a:moveTo>
                  <a:lnTo>
                    <a:pt x="2378325" y="0"/>
                  </a:lnTo>
                  <a:lnTo>
                    <a:pt x="2378325" y="677732"/>
                  </a:lnTo>
                  <a:lnTo>
                    <a:pt x="0" y="677732"/>
                  </a:lnTo>
                  <a:lnTo>
                    <a:pt x="0" y="0"/>
                  </a:lnTo>
                  <a:close/>
                </a:path>
              </a:pathLst>
            </a:custGeom>
            <a:blipFill rotWithShape="1">
              <a:blip r:embed="rId12">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97" name="Google Shape;497;p18"/>
            <p:cNvSpPr/>
            <p:nvPr/>
          </p:nvSpPr>
          <p:spPr>
            <a:xfrm>
              <a:off x="14655043" y="135988"/>
              <a:ext cx="2161604" cy="623313"/>
            </a:xfrm>
            <a:custGeom>
              <a:avLst/>
              <a:gdLst/>
              <a:ahLst/>
              <a:cxnLst/>
              <a:rect l="l" t="t" r="r" b="b"/>
              <a:pathLst>
                <a:path w="2161604" h="623313" extrusionOk="0">
                  <a:moveTo>
                    <a:pt x="0" y="0"/>
                  </a:moveTo>
                  <a:lnTo>
                    <a:pt x="2161604" y="0"/>
                  </a:lnTo>
                  <a:lnTo>
                    <a:pt x="2161604" y="623312"/>
                  </a:lnTo>
                  <a:lnTo>
                    <a:pt x="0" y="623312"/>
                  </a:lnTo>
                  <a:lnTo>
                    <a:pt x="0" y="0"/>
                  </a:lnTo>
                  <a:close/>
                </a:path>
              </a:pathLst>
            </a:custGeom>
            <a:blipFill rotWithShape="1">
              <a:blip r:embed="rId13">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98" name="Google Shape;498;p18"/>
            <p:cNvSpPr/>
            <p:nvPr/>
          </p:nvSpPr>
          <p:spPr>
            <a:xfrm>
              <a:off x="16816647" y="50581"/>
              <a:ext cx="1956253" cy="838731"/>
            </a:xfrm>
            <a:custGeom>
              <a:avLst/>
              <a:gdLst/>
              <a:ahLst/>
              <a:cxnLst/>
              <a:rect l="l" t="t" r="r" b="b"/>
              <a:pathLst>
                <a:path w="1956253" h="838731" extrusionOk="0">
                  <a:moveTo>
                    <a:pt x="0" y="0"/>
                  </a:moveTo>
                  <a:lnTo>
                    <a:pt x="1956253" y="0"/>
                  </a:lnTo>
                  <a:lnTo>
                    <a:pt x="1956253" y="838731"/>
                  </a:lnTo>
                  <a:lnTo>
                    <a:pt x="0" y="838731"/>
                  </a:lnTo>
                  <a:lnTo>
                    <a:pt x="0" y="0"/>
                  </a:lnTo>
                  <a:close/>
                </a:path>
              </a:pathLst>
            </a:custGeom>
            <a:blipFill rotWithShape="1">
              <a:blip r:embed="rId14">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499" name="Google Shape;499;p18"/>
            <p:cNvSpPr/>
            <p:nvPr/>
          </p:nvSpPr>
          <p:spPr>
            <a:xfrm>
              <a:off x="18684839" y="75501"/>
              <a:ext cx="2399118" cy="788891"/>
            </a:xfrm>
            <a:custGeom>
              <a:avLst/>
              <a:gdLst/>
              <a:ahLst/>
              <a:cxnLst/>
              <a:rect l="l" t="t" r="r" b="b"/>
              <a:pathLst>
                <a:path w="2399118" h="788891" extrusionOk="0">
                  <a:moveTo>
                    <a:pt x="0" y="0"/>
                  </a:moveTo>
                  <a:lnTo>
                    <a:pt x="2399118" y="0"/>
                  </a:lnTo>
                  <a:lnTo>
                    <a:pt x="2399118" y="788891"/>
                  </a:lnTo>
                  <a:lnTo>
                    <a:pt x="0" y="788891"/>
                  </a:lnTo>
                  <a:lnTo>
                    <a:pt x="0" y="0"/>
                  </a:lnTo>
                  <a:close/>
                </a:path>
              </a:pathLst>
            </a:custGeom>
            <a:blipFill rotWithShape="1">
              <a:blip r:embed="rId15">
                <a:alphaModFix/>
              </a:blip>
              <a:stretch>
                <a:fillRect t="-33994" b="-3705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500" name="Google Shape;500;p18"/>
            <p:cNvSpPr/>
            <p:nvPr/>
          </p:nvSpPr>
          <p:spPr>
            <a:xfrm>
              <a:off x="13750878" y="38491"/>
              <a:ext cx="785091" cy="787411"/>
            </a:xfrm>
            <a:custGeom>
              <a:avLst/>
              <a:gdLst/>
              <a:ahLst/>
              <a:cxnLst/>
              <a:rect l="l" t="t" r="r" b="b"/>
              <a:pathLst>
                <a:path w="785091" h="787411" extrusionOk="0">
                  <a:moveTo>
                    <a:pt x="0" y="0"/>
                  </a:moveTo>
                  <a:lnTo>
                    <a:pt x="785091" y="0"/>
                  </a:lnTo>
                  <a:lnTo>
                    <a:pt x="785091" y="787410"/>
                  </a:lnTo>
                  <a:lnTo>
                    <a:pt x="0" y="787410"/>
                  </a:lnTo>
                  <a:lnTo>
                    <a:pt x="0" y="0"/>
                  </a:lnTo>
                  <a:close/>
                </a:path>
              </a:pathLst>
            </a:custGeom>
            <a:blipFill rotWithShape="1">
              <a:blip r:embed="rId16">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sp>
          <p:nvSpPr>
            <p:cNvPr id="501" name="Google Shape;501;p18"/>
            <p:cNvSpPr/>
            <p:nvPr/>
          </p:nvSpPr>
          <p:spPr>
            <a:xfrm>
              <a:off x="0" y="203169"/>
              <a:ext cx="2175026" cy="434530"/>
            </a:xfrm>
            <a:custGeom>
              <a:avLst/>
              <a:gdLst/>
              <a:ahLst/>
              <a:cxnLst/>
              <a:rect l="l" t="t" r="r" b="b"/>
              <a:pathLst>
                <a:path w="2175026" h="434530" extrusionOk="0">
                  <a:moveTo>
                    <a:pt x="0" y="0"/>
                  </a:moveTo>
                  <a:lnTo>
                    <a:pt x="2175026" y="0"/>
                  </a:lnTo>
                  <a:lnTo>
                    <a:pt x="2175026" y="434530"/>
                  </a:lnTo>
                  <a:lnTo>
                    <a:pt x="0" y="434530"/>
                  </a:lnTo>
                  <a:lnTo>
                    <a:pt x="0" y="0"/>
                  </a:lnTo>
                  <a:close/>
                </a:path>
              </a:pathLst>
            </a:custGeom>
            <a:blipFill rotWithShape="1">
              <a:blip r:embed="rId17">
                <a:alphaModFix/>
              </a:blip>
              <a:stretch>
                <a:fillRect t="-3457" b="-865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es-ES" sz="1800" b="0" i="0" u="none" strike="noStrike" cap="none" noProof="0" dirty="0">
                <a:solidFill>
                  <a:schemeClr val="dk1"/>
                </a:solidFill>
                <a:latin typeface="Calibri"/>
                <a:ea typeface="Calibri"/>
                <a:cs typeface="Calibri"/>
                <a:sym typeface="Calibri"/>
              </a:endParaRPr>
            </a:p>
          </p:txBody>
        </p:sp>
      </p:grpSp>
      <p:sp>
        <p:nvSpPr>
          <p:cNvPr id="502" name="Google Shape;502;p1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s-ES" noProof="0" smtClean="0"/>
              <a:t>68</a:t>
            </a:fld>
            <a:endParaRPr lang="es-ES" noProof="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7AA129B0-ABE2-C172-44C9-EC7A40555653}"/>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BBD588D4-2AC8-0E66-AF28-5990EDC737A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04618" y="677006"/>
            <a:ext cx="5381537" cy="3780485"/>
          </a:xfrm>
          <a:prstGeom prst="rect">
            <a:avLst/>
          </a:prstGeom>
        </p:spPr>
      </p:pic>
      <p:sp>
        <p:nvSpPr>
          <p:cNvPr id="152" name="Google Shape;152;g34519fc2d75_0_8">
            <a:extLst>
              <a:ext uri="{FF2B5EF4-FFF2-40B4-BE49-F238E27FC236}">
                <a16:creationId xmlns:a16="http://schemas.microsoft.com/office/drawing/2014/main" id="{E83F0341-761E-2574-C5D1-A2324989D3F7}"/>
              </a:ext>
            </a:extLst>
          </p:cNvPr>
          <p:cNvSpPr/>
          <p:nvPr/>
        </p:nvSpPr>
        <p:spPr>
          <a:xfrm rot="10800000" flipH="1">
            <a:off x="0" y="-1801505"/>
            <a:ext cx="18288000" cy="3220872"/>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AA206B18-B52C-B520-3057-74FA574ADBD5}"/>
              </a:ext>
            </a:extLst>
          </p:cNvPr>
          <p:cNvSpPr/>
          <p:nvPr/>
        </p:nvSpPr>
        <p:spPr>
          <a:xfrm rot="10800000">
            <a:off x="1254625" y="10721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9F90A60B-80B9-385A-814C-672688454912}"/>
              </a:ext>
            </a:extLst>
          </p:cNvPr>
          <p:cNvSpPr txBox="1"/>
          <p:nvPr/>
        </p:nvSpPr>
        <p:spPr>
          <a:xfrm>
            <a:off x="862071" y="2117414"/>
            <a:ext cx="16595125" cy="824837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2800" b="1" noProof="0" dirty="0">
                <a:solidFill>
                  <a:schemeClr val="dk1"/>
                </a:solidFill>
                <a:latin typeface="Calibri"/>
                <a:ea typeface="Calibri"/>
                <a:cs typeface="Calibri"/>
                <a:sym typeface="Calibri"/>
              </a:rPr>
              <a:t>Enfoque: </a:t>
            </a:r>
            <a:r>
              <a:rPr lang="es-ES" sz="2800" noProof="0" dirty="0">
                <a:solidFill>
                  <a:schemeClr val="dk1"/>
                </a:solidFill>
                <a:latin typeface="Calibri"/>
                <a:ea typeface="Calibri"/>
                <a:cs typeface="Calibri"/>
                <a:sym typeface="Calibri"/>
              </a:rPr>
              <a:t>Conservar y utilizar los recursos naturales de forma responsable</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2800" noProof="0" dirty="0">
                <a:solidFill>
                  <a:schemeClr val="dk1"/>
                </a:solidFill>
                <a:latin typeface="Calibri"/>
                <a:ea typeface="Calibri"/>
                <a:cs typeface="Calibri"/>
                <a:sym typeface="Calibri"/>
              </a:rPr>
              <a:t>Proteger los ecosistemas, reducir la huella de carbono, gestionar los residuos,</a:t>
            </a:r>
          </a:p>
          <a:p>
            <a:pPr marL="63500" marR="0" lvl="0" algn="just" rtl="0">
              <a:lnSpc>
                <a:spcPct val="150000"/>
              </a:lnSpc>
              <a:spcBef>
                <a:spcPts val="1200"/>
              </a:spcBef>
              <a:spcAft>
                <a:spcPts val="0"/>
              </a:spcAft>
              <a:buClr>
                <a:srgbClr val="04A6C2"/>
              </a:buClr>
              <a:buSzPts val="2500"/>
            </a:pPr>
            <a:r>
              <a:rPr lang="es-ES" sz="2800" noProof="0" dirty="0">
                <a:solidFill>
                  <a:schemeClr val="dk1"/>
                </a:solidFill>
                <a:latin typeface="Calibri"/>
                <a:ea typeface="Calibri"/>
                <a:cs typeface="Calibri"/>
                <a:sym typeface="Calibri"/>
              </a:rPr>
              <a:t>       promover las energías renovables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Aplicación a las artes escénicas: </a:t>
            </a:r>
            <a:r>
              <a:rPr lang="es-ES" sz="3000" noProof="0" dirty="0">
                <a:solidFill>
                  <a:schemeClr val="dk1"/>
                </a:solidFill>
                <a:latin typeface="Calibri"/>
                <a:ea typeface="Calibri"/>
                <a:cs typeface="Calibri"/>
                <a:sym typeface="Calibri"/>
              </a:rPr>
              <a:t>Conservación de recursos y eficiencia energética en la producción</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Calibri"/>
                <a:ea typeface="Calibri"/>
                <a:cs typeface="Calibri"/>
                <a:sym typeface="Calibri"/>
              </a:rPr>
              <a:t>Impactos clave </a:t>
            </a:r>
          </a:p>
          <a:p>
            <a:pPr marL="63500" lvl="1" algn="just">
              <a:lnSpc>
                <a:spcPct val="150000"/>
              </a:lnSpc>
              <a:spcBef>
                <a:spcPts val="1200"/>
              </a:spcBef>
              <a:buClr>
                <a:srgbClr val="04A6C2"/>
              </a:buClr>
              <a:buSzPts val="2500"/>
            </a:pPr>
            <a:r>
              <a:rPr lang="es-ES" sz="3000" b="1" noProof="0" dirty="0">
                <a:solidFill>
                  <a:schemeClr val="dk1"/>
                </a:solidFill>
                <a:latin typeface="Calibri"/>
                <a:ea typeface="Calibri"/>
                <a:cs typeface="Calibri"/>
                <a:sym typeface="Calibri"/>
              </a:rPr>
              <a:t>		• </a:t>
            </a:r>
            <a:r>
              <a:rPr lang="es-ES" sz="3000" noProof="0" dirty="0">
                <a:solidFill>
                  <a:schemeClr val="dk1"/>
                </a:solidFill>
                <a:latin typeface="Calibri"/>
                <a:ea typeface="Calibri"/>
                <a:cs typeface="Calibri"/>
                <a:sym typeface="Calibri"/>
              </a:rPr>
              <a:t>   Conservación de la biodiversidad mediante la selección responsable de materiales.</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Reducción de emisiones y gestión eficiente de residuos.</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Promoción de la movilidad sostenible ampliada a las giras, los desplazamientos del público 		      y los desplazamientos de los artistas.</a:t>
            </a:r>
          </a:p>
          <a:p>
            <a:pPr marL="63500" algn="just">
              <a:lnSpc>
                <a:spcPct val="150000"/>
              </a:lnSpc>
              <a:spcBef>
                <a:spcPts val="1200"/>
              </a:spcBef>
              <a:buClr>
                <a:srgbClr val="04A6C2"/>
              </a:buClr>
              <a:buSzPts val="2500"/>
            </a:pPr>
            <a:r>
              <a:rPr lang="es-ES" sz="3000" noProof="0" dirty="0">
                <a:solidFill>
                  <a:schemeClr val="dk1"/>
                </a:solidFill>
                <a:latin typeface="Calibri"/>
                <a:ea typeface="Calibri"/>
                <a:cs typeface="Calibri"/>
                <a:sym typeface="Calibri"/>
              </a:rPr>
              <a:t>		•    Uso de energías renovables: promoción de los principios de la economía circular. </a:t>
            </a:r>
          </a:p>
        </p:txBody>
      </p:sp>
      <p:sp>
        <p:nvSpPr>
          <p:cNvPr id="155" name="Google Shape;155;g34519fc2d75_0_8">
            <a:extLst>
              <a:ext uri="{FF2B5EF4-FFF2-40B4-BE49-F238E27FC236}">
                <a16:creationId xmlns:a16="http://schemas.microsoft.com/office/drawing/2014/main" id="{6D23FC8D-5F31-1005-B3C4-4585420FF70B}"/>
              </a:ext>
            </a:extLst>
          </p:cNvPr>
          <p:cNvSpPr txBox="1"/>
          <p:nvPr/>
        </p:nvSpPr>
        <p:spPr>
          <a:xfrm>
            <a:off x="2348450" y="1517104"/>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s-ES" sz="5000" b="1" noProof="0" dirty="0">
                <a:solidFill>
                  <a:srgbClr val="00B050"/>
                </a:solidFill>
                <a:latin typeface="Calibri"/>
                <a:ea typeface="Calibri"/>
                <a:cs typeface="Calibri"/>
                <a:sym typeface="Calibri"/>
              </a:rPr>
              <a:t>Pilar medioambiental</a:t>
            </a:r>
          </a:p>
        </p:txBody>
      </p:sp>
      <p:sp>
        <p:nvSpPr>
          <p:cNvPr id="156" name="Google Shape;156;g34519fc2d75_0_8">
            <a:extLst>
              <a:ext uri="{FF2B5EF4-FFF2-40B4-BE49-F238E27FC236}">
                <a16:creationId xmlns:a16="http://schemas.microsoft.com/office/drawing/2014/main" id="{7BAC1CC4-CF25-F051-74EA-BEED9650B81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7</a:t>
            </a:fld>
            <a:endParaRPr lang="es-ES" noProof="0" dirty="0"/>
          </a:p>
        </p:txBody>
      </p:sp>
    </p:spTree>
    <p:extLst>
      <p:ext uri="{BB962C8B-B14F-4D97-AF65-F5344CB8AC3E}">
        <p14:creationId xmlns:p14="http://schemas.microsoft.com/office/powerpoint/2010/main" val="3393904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20CB2A0E-018C-001F-A5B7-FF87999B422D}"/>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D3EC49D0-A599-1007-90CD-AC571A6DEE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28791" y="5557191"/>
            <a:ext cx="6002859" cy="4216959"/>
          </a:xfrm>
          <a:prstGeom prst="rect">
            <a:avLst/>
          </a:prstGeom>
        </p:spPr>
      </p:pic>
      <p:sp>
        <p:nvSpPr>
          <p:cNvPr id="152" name="Google Shape;152;g34519fc2d75_0_8">
            <a:extLst>
              <a:ext uri="{FF2B5EF4-FFF2-40B4-BE49-F238E27FC236}">
                <a16:creationId xmlns:a16="http://schemas.microsoft.com/office/drawing/2014/main" id="{AF5FE7AB-E764-4C42-790B-69C82F69F1E7}"/>
              </a:ext>
            </a:extLst>
          </p:cNvPr>
          <p:cNvSpPr/>
          <p:nvPr/>
        </p:nvSpPr>
        <p:spPr>
          <a:xfrm rot="10800000" flipH="1">
            <a:off x="-1059753" y="-63604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432769C8-F299-CDC5-EB3D-5ED33047CB88}"/>
              </a:ext>
            </a:extLst>
          </p:cNvPr>
          <p:cNvSpPr/>
          <p:nvPr/>
        </p:nvSpPr>
        <p:spPr>
          <a:xfrm rot="10800000">
            <a:off x="1332501" y="139975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6A2764A1-E516-031B-6D7E-69DF964BC80A}"/>
              </a:ext>
            </a:extLst>
          </p:cNvPr>
          <p:cNvSpPr txBox="1"/>
          <p:nvPr/>
        </p:nvSpPr>
        <p:spPr>
          <a:xfrm>
            <a:off x="1336521" y="2331119"/>
            <a:ext cx="15163800" cy="727887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2600" b="1" noProof="0" dirty="0">
                <a:solidFill>
                  <a:schemeClr val="dk1"/>
                </a:solidFill>
                <a:latin typeface="Calibri"/>
                <a:ea typeface="Calibri"/>
                <a:cs typeface="Calibri"/>
                <a:sym typeface="Calibri"/>
              </a:rPr>
              <a:t>Enfoque: </a:t>
            </a:r>
            <a:r>
              <a:rPr lang="es-ES" sz="2600" noProof="0" dirty="0">
                <a:solidFill>
                  <a:schemeClr val="dk1"/>
                </a:solidFill>
                <a:latin typeface="Calibri"/>
                <a:ea typeface="Calibri"/>
                <a:cs typeface="Calibri"/>
                <a:sym typeface="Calibri"/>
              </a:rPr>
              <a:t>Equidad, inclusión y bienestar comunitario</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2600" noProof="0" dirty="0">
                <a:solidFill>
                  <a:schemeClr val="dk1"/>
                </a:solidFill>
                <a:latin typeface="Calibri"/>
                <a:ea typeface="Calibri"/>
                <a:cs typeface="Calibri"/>
                <a:sym typeface="Calibri"/>
              </a:rPr>
              <a:t>Apoyar los derechos humanos, el acceso equitativo a los recursos, la educación,</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2600" noProof="0" dirty="0">
                <a:solidFill>
                  <a:schemeClr val="dk1"/>
                </a:solidFill>
                <a:latin typeface="Calibri"/>
                <a:ea typeface="Calibri"/>
                <a:cs typeface="Calibri"/>
                <a:sym typeface="Calibri"/>
              </a:rPr>
              <a:t> la salud y condiciones de trabajo dignas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3000" b="1" noProof="0" dirty="0">
                <a:solidFill>
                  <a:schemeClr val="dk1"/>
                </a:solidFill>
                <a:latin typeface="Calibri"/>
                <a:ea typeface="Calibri"/>
                <a:cs typeface="Calibri"/>
                <a:sym typeface="Calibri"/>
              </a:rPr>
              <a:t>Aplicación a las artes escénicas: </a:t>
            </a:r>
            <a:r>
              <a:rPr lang="es-ES" sz="3000" noProof="0" dirty="0">
                <a:solidFill>
                  <a:schemeClr val="dk1"/>
                </a:solidFill>
                <a:latin typeface="Calibri"/>
                <a:ea typeface="Calibri"/>
                <a:cs typeface="Calibri"/>
                <a:sym typeface="Calibri"/>
              </a:rPr>
              <a:t>Fomentar la inclusión y la diversidad, garantizar condiciones laborales justas</a:t>
            </a:r>
          </a:p>
          <a:p>
            <a:pPr marL="63500" marR="0" lvl="0" algn="just" rtl="0">
              <a:lnSpc>
                <a:spcPct val="150000"/>
              </a:lnSpc>
              <a:spcBef>
                <a:spcPts val="1200"/>
              </a:spcBef>
              <a:spcAft>
                <a:spcPts val="0"/>
              </a:spcAft>
              <a:buClr>
                <a:srgbClr val="04A6C2"/>
              </a:buClr>
              <a:buSzPts val="2500"/>
            </a:pPr>
            <a:r>
              <a:rPr lang="es-ES" sz="3000" b="1" noProof="0" dirty="0">
                <a:solidFill>
                  <a:schemeClr val="dk1"/>
                </a:solidFill>
                <a:latin typeface="Calibri"/>
                <a:ea typeface="Calibri"/>
                <a:cs typeface="Calibri"/>
                <a:sym typeface="Calibri"/>
              </a:rPr>
              <a:t>Impactos clave:</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Condiciones de trabajo justas y dignas.</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Diversidad e inclusión en el equipo y en el escenario.</a:t>
            </a:r>
          </a:p>
          <a:p>
            <a:pPr marL="63500" marR="0" lvl="0" algn="just" rtl="0">
              <a:lnSpc>
                <a:spcPct val="150000"/>
              </a:lnSpc>
              <a:spcBef>
                <a:spcPts val="1200"/>
              </a:spcBef>
              <a:spcAft>
                <a:spcPts val="0"/>
              </a:spcAft>
              <a:buClr>
                <a:srgbClr val="04A6C2"/>
              </a:buClr>
              <a:buSzPts val="2500"/>
            </a:pPr>
            <a:r>
              <a:rPr lang="es-ES" sz="3000" noProof="0" dirty="0">
                <a:solidFill>
                  <a:schemeClr val="dk1"/>
                </a:solidFill>
                <a:latin typeface="Calibri"/>
                <a:ea typeface="Calibri"/>
                <a:cs typeface="Calibri"/>
                <a:sym typeface="Calibri"/>
              </a:rPr>
              <a:t>		•    Acceso cultural para todos los públicos.</a:t>
            </a:r>
          </a:p>
        </p:txBody>
      </p:sp>
      <p:sp>
        <p:nvSpPr>
          <p:cNvPr id="155" name="Google Shape;155;g34519fc2d75_0_8">
            <a:extLst>
              <a:ext uri="{FF2B5EF4-FFF2-40B4-BE49-F238E27FC236}">
                <a16:creationId xmlns:a16="http://schemas.microsoft.com/office/drawing/2014/main" id="{BBB7D425-855E-99D7-E3F4-9DEA36168571}"/>
              </a:ext>
            </a:extLst>
          </p:cNvPr>
          <p:cNvSpPr txBox="1"/>
          <p:nvPr/>
        </p:nvSpPr>
        <p:spPr>
          <a:xfrm>
            <a:off x="2348450" y="1684787"/>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s-ES" sz="5000" b="1" noProof="0" dirty="0">
                <a:solidFill>
                  <a:srgbClr val="FF0000"/>
                </a:solidFill>
                <a:latin typeface="Calibri"/>
                <a:ea typeface="Calibri"/>
                <a:cs typeface="Calibri"/>
                <a:sym typeface="Calibri"/>
              </a:rPr>
              <a:t>Pilar social</a:t>
            </a:r>
          </a:p>
        </p:txBody>
      </p:sp>
      <p:sp>
        <p:nvSpPr>
          <p:cNvPr id="156" name="Google Shape;156;g34519fc2d75_0_8">
            <a:extLst>
              <a:ext uri="{FF2B5EF4-FFF2-40B4-BE49-F238E27FC236}">
                <a16:creationId xmlns:a16="http://schemas.microsoft.com/office/drawing/2014/main" id="{71BCAEBF-7B15-A782-3180-C42924F63B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8</a:t>
            </a:fld>
            <a:endParaRPr lang="es-ES" noProof="0" dirty="0"/>
          </a:p>
        </p:txBody>
      </p:sp>
    </p:spTree>
    <p:extLst>
      <p:ext uri="{BB962C8B-B14F-4D97-AF65-F5344CB8AC3E}">
        <p14:creationId xmlns:p14="http://schemas.microsoft.com/office/powerpoint/2010/main" val="2536878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CC4B85A6-5CE1-210E-D33D-4FBD578646D8}"/>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BCCA6B30-AD9A-4AB7-24E0-E51F709BA8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00" y="4601315"/>
            <a:ext cx="7207751" cy="5063385"/>
          </a:xfrm>
          <a:prstGeom prst="rect">
            <a:avLst/>
          </a:prstGeom>
        </p:spPr>
      </p:pic>
      <p:sp>
        <p:nvSpPr>
          <p:cNvPr id="152" name="Google Shape;152;g34519fc2d75_0_8">
            <a:extLst>
              <a:ext uri="{FF2B5EF4-FFF2-40B4-BE49-F238E27FC236}">
                <a16:creationId xmlns:a16="http://schemas.microsoft.com/office/drawing/2014/main" id="{2E3CEC0C-E461-195D-F06E-0894077307BA}"/>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20007849-720D-A4E6-D951-1300B06A8E51}"/>
              </a:ext>
            </a:extLst>
          </p:cNvPr>
          <p:cNvSpPr/>
          <p:nvPr/>
        </p:nvSpPr>
        <p:spPr>
          <a:xfrm rot="10800000">
            <a:off x="1512688" y="166966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lang="es-ES" sz="1800" noProof="0" dirty="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6E24BC9D-C8BF-D776-FCB2-D668649A4146}"/>
              </a:ext>
            </a:extLst>
          </p:cNvPr>
          <p:cNvSpPr txBox="1"/>
          <p:nvPr/>
        </p:nvSpPr>
        <p:spPr>
          <a:xfrm>
            <a:off x="1512687" y="2613038"/>
            <a:ext cx="16357115" cy="76328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s-ES" sz="2600" b="1" noProof="0" dirty="0">
                <a:solidFill>
                  <a:schemeClr val="dk1"/>
                </a:solidFill>
                <a:latin typeface="Calibri"/>
                <a:ea typeface="Calibri"/>
                <a:cs typeface="Calibri"/>
                <a:sym typeface="Calibri"/>
              </a:rPr>
              <a:t>Enfoque: </a:t>
            </a:r>
            <a:r>
              <a:rPr lang="es-ES" sz="2600" noProof="0" dirty="0">
                <a:solidFill>
                  <a:schemeClr val="dk1"/>
                </a:solidFill>
                <a:latin typeface="Calibri"/>
                <a:ea typeface="Calibri"/>
                <a:cs typeface="Calibri"/>
                <a:sym typeface="Calibri"/>
              </a:rPr>
              <a:t>Sostenibilidad financiera a largo plazo sin dañar los ecosistemas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2600" noProof="0" dirty="0">
                <a:solidFill>
                  <a:schemeClr val="dk1"/>
                </a:solidFill>
                <a:latin typeface="Calibri"/>
                <a:ea typeface="Calibri"/>
                <a:cs typeface="Calibri"/>
                <a:sym typeface="Calibri"/>
              </a:rPr>
              <a:t>Promover decisiones éticas y responsables con transparencia y rendición de cuentas</a:t>
            </a:r>
          </a:p>
          <a:p>
            <a:pPr marL="622300" marR="0" lvl="0" indent="-558800" algn="just" rtl="0">
              <a:lnSpc>
                <a:spcPct val="150000"/>
              </a:lnSpc>
              <a:spcBef>
                <a:spcPts val="1200"/>
              </a:spcBef>
              <a:spcAft>
                <a:spcPts val="0"/>
              </a:spcAft>
              <a:buClr>
                <a:srgbClr val="04A6C2"/>
              </a:buClr>
              <a:buSzPts val="2500"/>
              <a:buFont typeface="Noto Sans Symbols"/>
              <a:buChar char="⮚"/>
            </a:pPr>
            <a:r>
              <a:rPr lang="es-ES" sz="2600" b="1" noProof="0" dirty="0">
                <a:solidFill>
                  <a:schemeClr val="dk1"/>
                </a:solidFill>
                <a:latin typeface="Calibri"/>
                <a:ea typeface="Calibri"/>
                <a:cs typeface="Calibri"/>
                <a:sym typeface="Calibri"/>
              </a:rPr>
              <a:t>Aplicación a las artes escénicas:</a:t>
            </a:r>
          </a:p>
          <a:p>
            <a:pPr marL="63500" marR="0" lvl="0" algn="just" rtl="0">
              <a:lnSpc>
                <a:spcPct val="150000"/>
              </a:lnSpc>
              <a:spcBef>
                <a:spcPts val="1200"/>
              </a:spcBef>
              <a:spcAft>
                <a:spcPts val="0"/>
              </a:spcAft>
              <a:buClr>
                <a:srgbClr val="04A6C2"/>
              </a:buClr>
              <a:buSzPts val="2500"/>
            </a:pPr>
            <a:r>
              <a:rPr lang="es-ES" sz="2600" noProof="0" dirty="0">
                <a:solidFill>
                  <a:schemeClr val="dk1"/>
                </a:solidFill>
                <a:latin typeface="Calibri"/>
                <a:ea typeface="Calibri"/>
                <a:cs typeface="Calibri"/>
                <a:sym typeface="Calibri"/>
              </a:rPr>
              <a:t>	o    Modelos de negocio sostenibles       </a:t>
            </a:r>
          </a:p>
          <a:p>
            <a:pPr marL="63500" marR="0" lvl="0" algn="just" rtl="0">
              <a:lnSpc>
                <a:spcPct val="150000"/>
              </a:lnSpc>
              <a:spcBef>
                <a:spcPts val="1200"/>
              </a:spcBef>
              <a:spcAft>
                <a:spcPts val="0"/>
              </a:spcAft>
              <a:buClr>
                <a:srgbClr val="04A6C2"/>
              </a:buClr>
              <a:buSzPts val="2500"/>
            </a:pPr>
            <a:r>
              <a:rPr lang="es-ES" sz="2600" noProof="0" dirty="0">
                <a:solidFill>
                  <a:schemeClr val="dk1"/>
                </a:solidFill>
                <a:latin typeface="Calibri"/>
                <a:ea typeface="Calibri"/>
                <a:cs typeface="Calibri"/>
                <a:sym typeface="Calibri"/>
              </a:rPr>
              <a:t>	o    Eficiencia de los recursos y economía circular</a:t>
            </a:r>
          </a:p>
          <a:p>
            <a:pPr marL="63500" marR="0" lvl="0" algn="just" rtl="0">
              <a:lnSpc>
                <a:spcPct val="150000"/>
              </a:lnSpc>
              <a:spcBef>
                <a:spcPts val="1200"/>
              </a:spcBef>
              <a:spcAft>
                <a:spcPts val="0"/>
              </a:spcAft>
              <a:buClr>
                <a:srgbClr val="04A6C2"/>
              </a:buClr>
              <a:buSzPts val="2500"/>
            </a:pPr>
            <a:r>
              <a:rPr lang="es-ES" sz="2600" noProof="0" dirty="0">
                <a:solidFill>
                  <a:schemeClr val="dk1"/>
                </a:solidFill>
                <a:latin typeface="Calibri"/>
                <a:ea typeface="Calibri"/>
                <a:cs typeface="Calibri"/>
                <a:sym typeface="Calibri"/>
              </a:rPr>
              <a:t>	o    Internalizar los costes medioambientales</a:t>
            </a:r>
            <a:endParaRPr lang="es-ES" sz="2600" noProof="0" dirty="0">
              <a:solidFill>
                <a:schemeClr val="dk1"/>
              </a:solidFill>
              <a:latin typeface="Calibri"/>
              <a:ea typeface="Calibri"/>
              <a:cs typeface="Calibri"/>
            </a:endParaRPr>
          </a:p>
          <a:p>
            <a:pPr marL="63500" lvl="0" algn="just">
              <a:lnSpc>
                <a:spcPct val="150000"/>
              </a:lnSpc>
              <a:spcBef>
                <a:spcPts val="1200"/>
              </a:spcBef>
              <a:buClr>
                <a:srgbClr val="04A6C2"/>
              </a:buClr>
              <a:buSzPts val="2500"/>
            </a:pPr>
            <a:r>
              <a:rPr lang="es-ES" sz="2600" b="1" noProof="0" dirty="0">
                <a:solidFill>
                  <a:schemeClr val="dk1"/>
                </a:solidFill>
                <a:latin typeface="Calibri"/>
                <a:ea typeface="Calibri"/>
                <a:cs typeface="Calibri"/>
                <a:sym typeface="Calibri"/>
              </a:rPr>
              <a:t>Impactos clave:	</a:t>
            </a:r>
          </a:p>
          <a:p>
            <a:pPr marL="63500" lvl="0" algn="just">
              <a:lnSpc>
                <a:spcPct val="150000"/>
              </a:lnSpc>
              <a:spcBef>
                <a:spcPts val="1200"/>
              </a:spcBef>
              <a:buClr>
                <a:srgbClr val="04A6C2"/>
              </a:buClr>
              <a:buSzPts val="2500"/>
            </a:pPr>
            <a:r>
              <a:rPr lang="es-ES" sz="2600" noProof="0" dirty="0">
                <a:solidFill>
                  <a:srgbClr val="00B050"/>
                </a:solidFill>
                <a:latin typeface="Calibri"/>
                <a:ea typeface="Calibri"/>
                <a:cs typeface="Calibri"/>
                <a:sym typeface="Calibri"/>
              </a:rPr>
              <a:t>	• </a:t>
            </a:r>
            <a:r>
              <a:rPr lang="es-ES" sz="2600" noProof="0" dirty="0">
                <a:solidFill>
                  <a:schemeClr val="dk1"/>
                </a:solidFill>
                <a:latin typeface="Calibri"/>
                <a:ea typeface="Calibri"/>
                <a:cs typeface="Calibri"/>
                <a:sym typeface="Calibri"/>
              </a:rPr>
              <a:t>Creación de modelos de negocio sostenibles y resilientes. </a:t>
            </a:r>
          </a:p>
          <a:p>
            <a:pPr marL="63500" lvl="0" algn="just">
              <a:lnSpc>
                <a:spcPct val="150000"/>
              </a:lnSpc>
              <a:spcBef>
                <a:spcPts val="1200"/>
              </a:spcBef>
              <a:buClr>
                <a:srgbClr val="04A6C2"/>
              </a:buClr>
              <a:buSzPts val="2500"/>
            </a:pPr>
            <a:r>
              <a:rPr lang="es-ES" sz="2600" noProof="0" dirty="0">
                <a:solidFill>
                  <a:srgbClr val="00B050"/>
                </a:solidFill>
                <a:latin typeface="Calibri"/>
                <a:ea typeface="Calibri"/>
                <a:cs typeface="Calibri"/>
                <a:sym typeface="Calibri"/>
              </a:rPr>
              <a:t>	• </a:t>
            </a:r>
            <a:r>
              <a:rPr lang="es-ES" sz="2600" noProof="0" dirty="0">
                <a:solidFill>
                  <a:schemeClr val="dk1"/>
                </a:solidFill>
                <a:latin typeface="Calibri"/>
                <a:ea typeface="Calibri"/>
                <a:cs typeface="Calibri"/>
                <a:sym typeface="Calibri"/>
              </a:rPr>
              <a:t>Transparencia y ética en la gestión.     </a:t>
            </a:r>
          </a:p>
          <a:p>
            <a:pPr marL="63500" lvl="0" algn="just">
              <a:lnSpc>
                <a:spcPct val="150000"/>
              </a:lnSpc>
              <a:spcBef>
                <a:spcPts val="1200"/>
              </a:spcBef>
              <a:buClr>
                <a:srgbClr val="04A6C2"/>
              </a:buClr>
              <a:buSzPts val="2500"/>
            </a:pPr>
            <a:r>
              <a:rPr lang="es-ES" sz="2600" noProof="0" dirty="0">
                <a:solidFill>
                  <a:srgbClr val="00B050"/>
                </a:solidFill>
                <a:latin typeface="Calibri"/>
                <a:ea typeface="Calibri"/>
                <a:cs typeface="Calibri"/>
                <a:sym typeface="Calibri"/>
              </a:rPr>
              <a:t>	• </a:t>
            </a:r>
            <a:r>
              <a:rPr lang="es-ES" sz="2600" noProof="0" dirty="0">
                <a:solidFill>
                  <a:schemeClr val="dk1"/>
                </a:solidFill>
                <a:latin typeface="Calibri"/>
                <a:ea typeface="Calibri"/>
                <a:cs typeface="Calibri"/>
                <a:sym typeface="Calibri"/>
              </a:rPr>
              <a:t>Optimización de recursos y reducción de costes </a:t>
            </a:r>
            <a:endParaRPr lang="es-ES" sz="2600" noProof="0" dirty="0">
              <a:solidFill>
                <a:schemeClr val="dk1"/>
              </a:solidFill>
              <a:latin typeface="Calibri"/>
              <a:ea typeface="Calibri"/>
              <a:cs typeface="Calibri"/>
            </a:endParaRPr>
          </a:p>
        </p:txBody>
      </p:sp>
      <p:sp>
        <p:nvSpPr>
          <p:cNvPr id="155" name="Google Shape;155;g34519fc2d75_0_8">
            <a:extLst>
              <a:ext uri="{FF2B5EF4-FFF2-40B4-BE49-F238E27FC236}">
                <a16:creationId xmlns:a16="http://schemas.microsoft.com/office/drawing/2014/main" id="{6AEA10C1-6E9E-7E14-D040-F57BE91F737F}"/>
              </a:ext>
            </a:extLst>
          </p:cNvPr>
          <p:cNvSpPr txBox="1"/>
          <p:nvPr/>
        </p:nvSpPr>
        <p:spPr>
          <a:xfrm>
            <a:off x="2704800" y="1993044"/>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s-ES" sz="5000" b="1" noProof="0" dirty="0">
                <a:solidFill>
                  <a:srgbClr val="0070C0"/>
                </a:solidFill>
                <a:latin typeface="Calibri"/>
                <a:ea typeface="Calibri"/>
                <a:cs typeface="Calibri"/>
                <a:sym typeface="Calibri"/>
              </a:rPr>
              <a:t>Pilar económico</a:t>
            </a:r>
          </a:p>
        </p:txBody>
      </p:sp>
      <p:sp>
        <p:nvSpPr>
          <p:cNvPr id="156" name="Google Shape;156;g34519fc2d75_0_8">
            <a:extLst>
              <a:ext uri="{FF2B5EF4-FFF2-40B4-BE49-F238E27FC236}">
                <a16:creationId xmlns:a16="http://schemas.microsoft.com/office/drawing/2014/main" id="{FB9EB17C-0821-31C4-4012-ED931821324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s-ES" noProof="0" smtClean="0"/>
              <a:t>9</a:t>
            </a:fld>
            <a:endParaRPr lang="es-ES" noProof="0" dirty="0"/>
          </a:p>
        </p:txBody>
      </p:sp>
    </p:spTree>
    <p:extLst>
      <p:ext uri="{BB962C8B-B14F-4D97-AF65-F5344CB8AC3E}">
        <p14:creationId xmlns:p14="http://schemas.microsoft.com/office/powerpoint/2010/main" val="113867956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c09b88ca-66eb-4a97-99d4-e4839274e101">
      <Terms xmlns="http://schemas.microsoft.com/office/infopath/2007/PartnerControls"/>
    </lcf76f155ced4ddcb4097134ff3c332f>
    <TaxCatchAll xmlns="c944d2af-eeed-4acc-b052-3107ab9b10d9" xsi:nil="true"/>
  </documentManagement>
</p:properties>
</file>

<file path=customXml/itemProps1.xml><?xml version="1.0" encoding="utf-8"?>
<ds:datastoreItem xmlns:ds="http://schemas.openxmlformats.org/officeDocument/2006/customXml" ds:itemID="{A2C1110C-3798-43FC-A300-69C8689A6978}">
  <ds:schemaRefs>
    <ds:schemaRef ds:uri="http://schemas.microsoft.com/sharepoint/events"/>
  </ds:schemaRefs>
</ds:datastoreItem>
</file>

<file path=customXml/itemProps2.xml><?xml version="1.0" encoding="utf-8"?>
<ds:datastoreItem xmlns:ds="http://schemas.openxmlformats.org/officeDocument/2006/customXml" ds:itemID="{247C9747-5579-459C-9062-41012B0046E7}">
  <ds:schemaRefs>
    <ds:schemaRef ds:uri="http://schemas.microsoft.com/sharepoint/v3/contenttype/forms"/>
  </ds:schemaRefs>
</ds:datastoreItem>
</file>

<file path=customXml/itemProps3.xml><?xml version="1.0" encoding="utf-8"?>
<ds:datastoreItem xmlns:ds="http://schemas.openxmlformats.org/officeDocument/2006/customXml" ds:itemID="{5ACB15C0-37E9-44E6-B6DF-0DE940707613}"/>
</file>

<file path=customXml/itemProps4.xml><?xml version="1.0" encoding="utf-8"?>
<ds:datastoreItem xmlns:ds="http://schemas.openxmlformats.org/officeDocument/2006/customXml" ds:itemID="{34BE1F38-0208-4C1C-8F92-2C49CEFADDA5}">
  <ds:schemaRefs>
    <ds:schemaRef ds:uri="http://schemas.microsoft.com/office/2006/metadata/properties"/>
    <ds:schemaRef ds:uri="http://purl.org/dc/terms/"/>
    <ds:schemaRef ds:uri="http://schemas.microsoft.com/sharepoint/v3"/>
    <ds:schemaRef ds:uri="http://purl.org/dc/elements/1.1/"/>
    <ds:schemaRef ds:uri="http://schemas.openxmlformats.org/package/2006/metadata/core-properties"/>
    <ds:schemaRef ds:uri="http://www.w3.org/XML/1998/namespace"/>
    <ds:schemaRef ds:uri="f055c943-bd41-42d9-a4e2-c49d1bf0333e"/>
    <ds:schemaRef ds:uri="http://schemas.microsoft.com/office/infopath/2007/PartnerControls"/>
    <ds:schemaRef ds:uri="http://schemas.microsoft.com/office/2006/documentManagement/types"/>
    <ds:schemaRef ds:uri="http://purl.org/dc/dcmitype/"/>
    <ds:schemaRef ds:uri="bfcbc64f-caf8-453e-bcd1-608ffc0bd215"/>
    <ds:schemaRef ds:uri="76f3c5b7-be92-42af-bbbe-368a73ba4bf6"/>
    <ds:schemaRef ds:uri="01f4aec3-2e8c-4911-a8f8-2a13ca7a4647"/>
  </ds:schemaRefs>
</ds:datastoreItem>
</file>

<file path=docProps/app.xml><?xml version="1.0" encoding="utf-8"?>
<Properties xmlns="http://schemas.openxmlformats.org/officeDocument/2006/extended-properties" xmlns:vt="http://schemas.openxmlformats.org/officeDocument/2006/docPropsVTypes">
  <TotalTime>3866</TotalTime>
  <Words>5348</Words>
  <Application>Microsoft Office PowerPoint</Application>
  <PresentationFormat>Personalizado</PresentationFormat>
  <Paragraphs>570</Paragraphs>
  <Slides>68</Slides>
  <Notes>68</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68</vt:i4>
      </vt:variant>
    </vt:vector>
  </HeadingPairs>
  <TitlesOfParts>
    <vt:vector size="75" baseType="lpstr">
      <vt:lpstr>30</vt:lpstr>
      <vt:lpstr>Aptos</vt:lpstr>
      <vt:lpstr>Arial</vt:lpstr>
      <vt:lpstr>Calibri</vt:lpstr>
      <vt:lpstr>Noto Sans Symbols</vt:lpstr>
      <vt:lpstr>Wingdings</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Dimitra Zervaki</dc:creator>
  <cp:keywords>, docId:4B5124994642619AB66EE0932B56E4F0</cp:keywords>
  <cp:lastModifiedBy>Anna  Cebrián Prats</cp:lastModifiedBy>
  <cp:revision>382</cp:revision>
  <dcterms:created xsi:type="dcterms:W3CDTF">2006-08-16T00:00:00Z</dcterms:created>
  <dcterms:modified xsi:type="dcterms:W3CDTF">2026-03-27T14:59:12Z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y fmtid="{D5CDD505-2E9C-101B-9397-08002B2CF9AE}" pid="3" name="_dlc_DocIdItemGuid">
    <vt:lpwstr>39310640-b0c0-438a-a548-b11f7406253a</vt:lpwstr>
  </property>
  <property fmtid="{D5CDD505-2E9C-101B-9397-08002B2CF9AE}" pid="4" name="MediaServiceImageTags">
    <vt:lpwstr/>
  </property>
</Properties>
</file>